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88825"/>
  <p:notesSz cx="6858000" cy="9144000"/>
  <p:embeddedFontLst>
    <p:embeddedFont>
      <p:font typeface="Rakkas"/>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pos="3839">
          <p15:clr>
            <a:srgbClr val="A4A3A4"/>
          </p15:clr>
        </p15:guide>
      </p15:sldGuideLst>
    </p:ext>
    <p:ext uri="http://customooxmlschemas.google.com/">
      <go:slidesCustomData xmlns:go="http://customooxmlschemas.google.com/" r:id="rId42" roundtripDataSignature="AMtx7mimJLALMeGmHvIMiOZopXxy7/uH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font" Target="fonts/Rakkas-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CA" sz="1000">
                <a:latin typeface="Arial"/>
                <a:ea typeface="Arial"/>
                <a:cs typeface="Arial"/>
                <a:sym typeface="Arial"/>
              </a:rPr>
              <a:t>Welcome - Recording</a:t>
            </a:r>
            <a:endParaRPr sz="1000">
              <a:latin typeface="Arial"/>
              <a:ea typeface="Arial"/>
              <a:cs typeface="Arial"/>
              <a:sym typeface="Arial"/>
            </a:endParaRPr>
          </a:p>
          <a:p>
            <a:pPr indent="0" lvl="0" marL="0" rtl="0" algn="l">
              <a:spcBef>
                <a:spcPts val="0"/>
              </a:spcBef>
              <a:spcAft>
                <a:spcPts val="0"/>
              </a:spcAft>
              <a:buSzPts val="1100"/>
              <a:buNone/>
            </a:pPr>
            <a:r>
              <a:t/>
            </a:r>
            <a:endParaRPr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CA" sz="1000">
                <a:latin typeface="Arial"/>
                <a:ea typeface="Arial"/>
                <a:cs typeface="Arial"/>
                <a:sym typeface="Arial"/>
              </a:rPr>
              <a:t>Andrew Pettit, my pronouns are he/him</a:t>
            </a:r>
            <a:endParaRPr sz="1000">
              <a:latin typeface="Arial"/>
              <a:ea typeface="Arial"/>
              <a:cs typeface="Arial"/>
              <a:sym typeface="Arial"/>
            </a:endParaRPr>
          </a:p>
        </p:txBody>
      </p:sp>
      <p:sp>
        <p:nvSpPr>
          <p:cNvPr id="108" name="Google Shape;108;p1: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a60e76b957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latin typeface="Arial"/>
              <a:ea typeface="Arial"/>
              <a:cs typeface="Arial"/>
              <a:sym typeface="Arial"/>
            </a:endParaRPr>
          </a:p>
        </p:txBody>
      </p:sp>
      <p:sp>
        <p:nvSpPr>
          <p:cNvPr id="166" name="Google Shape;166;ga60e76b957_0_5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a60e76b957_0_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Yami presented this, and it’s been true. Naming the discomfort of the ‘stretch’ as a desired and necessary outcome has been important.</a:t>
            </a:r>
            <a:endParaRPr/>
          </a:p>
        </p:txBody>
      </p:sp>
      <p:sp>
        <p:nvSpPr>
          <p:cNvPr id="173" name="Google Shape;173;ga60e76b957_0_257:notes"/>
          <p:cNvSpPr/>
          <p:nvPr>
            <p:ph idx="2" type="sldImg"/>
          </p:nvPr>
        </p:nvSpPr>
        <p:spPr>
          <a:xfrm>
            <a:off x="1143820" y="685800"/>
            <a:ext cx="4571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a60e76b957_0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Breakout rooms where we discussed how these issues play out in our personal thinking / work → great effort to ensure people feel comfortable, understand importance/power in being vulnerable.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CA"/>
              <a:t>Also very thoughtful scenarios to work through specific to our work.</a:t>
            </a:r>
            <a:endParaRPr/>
          </a:p>
        </p:txBody>
      </p:sp>
      <p:sp>
        <p:nvSpPr>
          <p:cNvPr id="182" name="Google Shape;182;ga60e76b957_0_409:notes"/>
          <p:cNvSpPr/>
          <p:nvPr>
            <p:ph idx="2" type="sldImg"/>
          </p:nvPr>
        </p:nvSpPr>
        <p:spPr>
          <a:xfrm>
            <a:off x="1143820" y="685800"/>
            <a:ext cx="4571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60e76b957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Yami’s suggestion: Development of timeline to chart our progress, remind people of the longer process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192" name="Google Shape;192;ga60e76b957_0_364:notes"/>
          <p:cNvSpPr/>
          <p:nvPr>
            <p:ph idx="2" type="sldImg"/>
          </p:nvPr>
        </p:nvSpPr>
        <p:spPr>
          <a:xfrm>
            <a:off x="1143820" y="685800"/>
            <a:ext cx="4571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4: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35: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FF00"/>
              </a:highlight>
            </a:endParaRPr>
          </a:p>
        </p:txBody>
      </p:sp>
      <p:sp>
        <p:nvSpPr>
          <p:cNvPr id="228" name="Google Shape;228;p3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60e76b957_0_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ga60e76b957_0_4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a60e76b957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a60e76b957_0_18: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d69a6cb69_0_1: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d69a6cb69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60e76b95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a60e76b957_0_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60e76b957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a60e76b957_0_2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ad69a6cb69_0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Origins in the breakout room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CA"/>
              <a:t>Continued offer of connection → go on your own, but invite me / senior leaders in as need be, sensitivity to burden/unpaid labour required</a:t>
            </a:r>
            <a:endParaRPr/>
          </a:p>
        </p:txBody>
      </p:sp>
      <p:sp>
        <p:nvSpPr>
          <p:cNvPr id="265" name="Google Shape;265;gad69a6cb69_0_14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a60e76b957_0_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The technology is subtle, pervasive, persistent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CA"/>
              <a:t>Even mid-way through a very early meeting, still working to understand where they stand as a group and already feeling need to be strategic about how their group or their concerns and recommendations will be perceived by our wider staff team → already posturing around being careful if/how/when to upset the dominant and white status quo.</a:t>
            </a:r>
            <a:endParaRPr/>
          </a:p>
        </p:txBody>
      </p:sp>
      <p:sp>
        <p:nvSpPr>
          <p:cNvPr id="271" name="Google Shape;271;ga60e76b957_0_40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60e76b957_0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ga60e76b957_0_13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ad69a6cb69_0_2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The plan is two-fold relative to these reports:</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AutoNum type="arabicParenR"/>
            </a:pPr>
            <a:r>
              <a:rPr lang="en-CA"/>
              <a:t>Assign these reports to small groups of staff to read, reflect on together, and report back key considerations to incorporate in our work. </a:t>
            </a:r>
            <a:r>
              <a:rPr lang="en-CA"/>
              <a:t>Strategy = education + whole-group responsibility.</a:t>
            </a:r>
            <a:br>
              <a:rPr lang="en-CA"/>
            </a:br>
            <a:endParaRPr/>
          </a:p>
          <a:p>
            <a:pPr indent="-317500" lvl="0" marL="457200" rtl="0" algn="l">
              <a:lnSpc>
                <a:spcPct val="100000"/>
              </a:lnSpc>
              <a:spcBef>
                <a:spcPts val="0"/>
              </a:spcBef>
              <a:spcAft>
                <a:spcPts val="0"/>
              </a:spcAft>
              <a:buSzPts val="1400"/>
              <a:buAutoNum type="arabicParenR"/>
            </a:pPr>
            <a:r>
              <a:rPr lang="en-CA"/>
              <a:t>Share with student-staff and student-athletes acknowledging these issues live outside and inside Ryerson, highlighting our efforts so far and asking: </a:t>
            </a:r>
            <a:r>
              <a:rPr lang="en-CA"/>
              <a:t>What do you see here? What would you prioritize for us at RU?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4" name="Google Shape;284;gad69a6cb69_0_20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3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ad69a6cb69_0_1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highlight>
                <a:srgbClr val="FFFF00"/>
              </a:highlight>
            </a:endParaRPr>
          </a:p>
        </p:txBody>
      </p:sp>
      <p:sp>
        <p:nvSpPr>
          <p:cNvPr id="298" name="Google Shape;298;gad69a6cb69_0_18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d69a6cb69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gad69a6cb69_0_18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ad69a6cb69_0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Full disclosure: I have heard great things, but yet to take part. My understanding from others is that this covers much of the content we at Ryerson worked through together in our workshops.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CA"/>
              <a:t>Has anyone taken part and want to share perspective / highlights?</a:t>
            </a:r>
            <a:endParaRPr/>
          </a:p>
        </p:txBody>
      </p:sp>
      <p:sp>
        <p:nvSpPr>
          <p:cNvPr id="313" name="Google Shape;313;gad69a6cb69_0_220: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sz="1000">
                <a:latin typeface="Arial"/>
                <a:ea typeface="Arial"/>
                <a:cs typeface="Arial"/>
                <a:sym typeface="Arial"/>
              </a:rPr>
              <a:t>COVID welcome - health and safety, ups and downs</a:t>
            </a:r>
            <a:endParaRPr sz="1000">
              <a:latin typeface="Arial"/>
              <a:ea typeface="Arial"/>
              <a:cs typeface="Arial"/>
              <a:sym typeface="Arial"/>
            </a:endParaRPr>
          </a:p>
        </p:txBody>
      </p:sp>
      <p:sp>
        <p:nvSpPr>
          <p:cNvPr id="119" name="Google Shape;119;p2: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ad69a6cb69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gad69a6cb69_0_21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d69a6cb69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rPr lang="en-CA"/>
              <a:t>To</a:t>
            </a:r>
            <a:r>
              <a:rPr lang="en-CA"/>
              <a:t> be shared at Dec-2 all-staff meeting</a:t>
            </a:r>
            <a:endParaRPr/>
          </a:p>
        </p:txBody>
      </p:sp>
      <p:sp>
        <p:nvSpPr>
          <p:cNvPr id="327" name="Google Shape;327;gad69a6cb69_0_23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ad69a6cb69_0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gad69a6cb69_0_253:notes"/>
          <p:cNvSpPr/>
          <p:nvPr>
            <p:ph idx="2" type="sldImg"/>
          </p:nvPr>
        </p:nvSpPr>
        <p:spPr>
          <a:xfrm>
            <a:off x="1143820" y="685800"/>
            <a:ext cx="4571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a60e76b957_0_4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a60e76b957_0_424: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8: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d69a6cb69_0_54:notes"/>
          <p:cNvSpPr/>
          <p:nvPr>
            <p:ph idx="2" type="sldImg"/>
          </p:nvPr>
        </p:nvSpPr>
        <p:spPr>
          <a:xfrm>
            <a:off x="382094"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d69a6cb69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d69a6cb69_0_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CA" sz="1000">
                <a:latin typeface="Arial"/>
                <a:ea typeface="Arial"/>
                <a:cs typeface="Arial"/>
                <a:sym typeface="Arial"/>
              </a:rPr>
              <a:t>Why me</a:t>
            </a:r>
            <a:endParaRPr b="1"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NIRSA Canada Recreation Directors/Managers call</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Some schools have made progress, many others paused or prepping, due to COVID and I’m guessing knowledge, confidence, leadership</a:t>
            </a:r>
            <a:endParaRPr sz="1000">
              <a:latin typeface="Arial"/>
              <a:ea typeface="Arial"/>
              <a:cs typeface="Arial"/>
              <a:sym typeface="Arial"/>
            </a:endParaRPr>
          </a:p>
          <a:p>
            <a:pPr indent="-292100" lvl="1" marL="914400" rtl="0" algn="l">
              <a:spcBef>
                <a:spcPts val="0"/>
              </a:spcBef>
              <a:spcAft>
                <a:spcPts val="0"/>
              </a:spcAft>
              <a:buClr>
                <a:schemeClr val="dk1"/>
              </a:buClr>
              <a:buSzPts val="1000"/>
              <a:buFont typeface="Arial"/>
              <a:buChar char="○"/>
            </a:pPr>
            <a:r>
              <a:rPr lang="en-CA" sz="1000">
                <a:latin typeface="Arial"/>
                <a:ea typeface="Arial"/>
                <a:cs typeface="Arial"/>
                <a:sym typeface="Arial"/>
              </a:rPr>
              <a:t>I shared that at Ryerson we had a plan and we’re making progress</a:t>
            </a:r>
            <a:endParaRPr sz="1000">
              <a:latin typeface="Arial"/>
              <a:ea typeface="Arial"/>
              <a:cs typeface="Arial"/>
              <a:sym typeface="Arial"/>
            </a:endParaRPr>
          </a:p>
          <a:p>
            <a:pPr indent="-292100" lvl="1" marL="914400" rtl="0" algn="l">
              <a:spcBef>
                <a:spcPts val="0"/>
              </a:spcBef>
              <a:spcAft>
                <a:spcPts val="0"/>
              </a:spcAft>
              <a:buClr>
                <a:schemeClr val="dk1"/>
              </a:buClr>
              <a:buSzPts val="1000"/>
              <a:buFont typeface="Arial"/>
              <a:buChar char="○"/>
            </a:pPr>
            <a:r>
              <a:rPr lang="en-CA" sz="1000">
                <a:latin typeface="Arial"/>
                <a:ea typeface="Arial"/>
                <a:cs typeface="Arial"/>
                <a:sym typeface="Arial"/>
              </a:rPr>
              <a:t>People asked if I should share and here we are</a:t>
            </a:r>
            <a:endParaRPr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Director, Recreation, Equity &amp; Active Well-Being → Equity focus is across our department, Rec and Varsity</a:t>
            </a:r>
            <a:endParaRPr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4th year at Ryerson, 12 years at McMaster</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Canadian University Sport Pilot Project to Address Homophobia / Transphobia</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Stair Vice Chair of McMaster’s campus wide advisory committee on building an inclusive community</a:t>
            </a:r>
            <a:endParaRPr sz="1000">
              <a:latin typeface="Arial"/>
              <a:ea typeface="Arial"/>
              <a:cs typeface="Arial"/>
              <a:sym typeface="Arial"/>
            </a:endParaRPr>
          </a:p>
          <a:p>
            <a:pPr indent="-292100" lvl="1" marL="914400" rtl="0" algn="l">
              <a:spcBef>
                <a:spcPts val="0"/>
              </a:spcBef>
              <a:spcAft>
                <a:spcPts val="0"/>
              </a:spcAft>
              <a:buClr>
                <a:schemeClr val="dk1"/>
              </a:buClr>
              <a:buSzPts val="1000"/>
              <a:buFont typeface="Arial"/>
              <a:buChar char="○"/>
            </a:pPr>
            <a:r>
              <a:rPr lang="en-CA" sz="1000">
                <a:latin typeface="Arial"/>
                <a:ea typeface="Arial"/>
                <a:cs typeface="Arial"/>
                <a:sym typeface="Arial"/>
              </a:rPr>
              <a:t>Many years at McMaster and last 4 at Ryerson: key focus on increasing staff capacity around building equitable programs</a:t>
            </a:r>
            <a:endParaRPr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But, it’s important to note that I am a white, straight, cis man… Relative privilege and not my lived experience, but I am learning how to listen and have had generous teachers, and a track record of prioritizing and acting on equity issues</a:t>
            </a:r>
            <a:br>
              <a:rPr lang="en-CA" sz="1000">
                <a:latin typeface="Arial"/>
                <a:ea typeface="Arial"/>
                <a:cs typeface="Arial"/>
                <a:sym typeface="Arial"/>
              </a:rPr>
            </a:br>
            <a:endParaRPr sz="1000">
              <a:latin typeface="Arial"/>
              <a:ea typeface="Arial"/>
              <a:cs typeface="Arial"/>
              <a:sym typeface="Arial"/>
            </a:endParaRPr>
          </a:p>
          <a:p>
            <a:pPr indent="0" lvl="0" marL="0" rtl="0" algn="l">
              <a:spcBef>
                <a:spcPts val="0"/>
              </a:spcBef>
              <a:spcAft>
                <a:spcPts val="0"/>
              </a:spcAft>
              <a:buNone/>
            </a:pPr>
            <a:r>
              <a:rPr b="1" lang="en-CA" sz="1000">
                <a:latin typeface="Arial"/>
                <a:ea typeface="Arial"/>
                <a:cs typeface="Arial"/>
                <a:sym typeface="Arial"/>
              </a:rPr>
              <a:t>What to expect today</a:t>
            </a:r>
            <a:endParaRPr b="1"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Unlike most presentations, I don’t have anything near completed work and results to share</a:t>
            </a:r>
            <a:endParaRPr sz="1000">
              <a:latin typeface="Arial"/>
              <a:ea typeface="Arial"/>
              <a:cs typeface="Arial"/>
              <a:sym typeface="Arial"/>
            </a:endParaRPr>
          </a:p>
          <a:p>
            <a:pPr indent="-292100" lvl="0" marL="457200" rtl="0" algn="l">
              <a:spcBef>
                <a:spcPts val="0"/>
              </a:spcBef>
              <a:spcAft>
                <a:spcPts val="0"/>
              </a:spcAft>
              <a:buClr>
                <a:schemeClr val="dk1"/>
              </a:buClr>
              <a:buSzPts val="1000"/>
              <a:buChar char="●"/>
            </a:pPr>
            <a:r>
              <a:rPr lang="en-CA" sz="1000">
                <a:latin typeface="Arial"/>
                <a:ea typeface="Arial"/>
                <a:cs typeface="Arial"/>
                <a:sym typeface="Arial"/>
              </a:rPr>
              <a:t>My aim is to…</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Share the framework we’re moving through at Ryerson, how we got there, experience so far</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Highlight other efforts and work underway in our Canadian Ath-Rec context</a:t>
            </a:r>
            <a:endParaRPr sz="1000">
              <a:latin typeface="Arial"/>
              <a:ea typeface="Arial"/>
              <a:cs typeface="Arial"/>
              <a:sym typeface="Arial"/>
            </a:endParaRPr>
          </a:p>
          <a:p>
            <a:pPr indent="-292100" lvl="1" marL="914400" rtl="0" algn="l">
              <a:spcBef>
                <a:spcPts val="0"/>
              </a:spcBef>
              <a:spcAft>
                <a:spcPts val="0"/>
              </a:spcAft>
              <a:buClr>
                <a:schemeClr val="dk1"/>
              </a:buClr>
              <a:buSzPts val="1000"/>
              <a:buChar char="○"/>
            </a:pPr>
            <a:r>
              <a:rPr lang="en-CA" sz="1000">
                <a:latin typeface="Arial"/>
                <a:ea typeface="Arial"/>
                <a:cs typeface="Arial"/>
                <a:sym typeface="Arial"/>
              </a:rPr>
              <a:t>Open the floor for others to share their work, learnings and questions</a:t>
            </a:r>
            <a:endParaRPr/>
          </a:p>
        </p:txBody>
      </p:sp>
      <p:sp>
        <p:nvSpPr>
          <p:cNvPr id="126" name="Google Shape;126;gad69a6cb69_0_166: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d69a6cb69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All white Strategic Leadership Team → both a problem and ours to own, but we need to listen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CA"/>
              <a:t>Support of a Black staff person, Natalie, who has asked to remain behind the scenes, but has been incredibly important moving our early thinking forward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CA"/>
              <a:t>My title, but a shared responsibility across SLT and all staff → I provide framework, support education, etc.</a:t>
            </a:r>
            <a:endParaRPr/>
          </a:p>
        </p:txBody>
      </p:sp>
      <p:sp>
        <p:nvSpPr>
          <p:cNvPr id="132" name="Google Shape;132;gad69a6cb69_0_133: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d69a6cb69_0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latin typeface="Arial"/>
                <a:ea typeface="Arial"/>
                <a:cs typeface="Arial"/>
                <a:sym typeface="Arial"/>
              </a:rPr>
              <a:t>My historical approach: Assess, educate, act, repeat.</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rPr lang="en-CA">
                <a:latin typeface="Arial"/>
                <a:ea typeface="Arial"/>
                <a:cs typeface="Arial"/>
                <a:sym typeface="Arial"/>
              </a:rPr>
              <a:t>We started out thinking assessment was the place to start - but then decided we would use broader understanding to identify the issues that - if they exist outside our walls, must also exist inside - and moved to education and action.</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CA">
                <a:latin typeface="Arial"/>
                <a:ea typeface="Arial"/>
                <a:cs typeface="Arial"/>
                <a:sym typeface="Arial"/>
              </a:rPr>
              <a:t>Important to note: For better and worse, w</a:t>
            </a:r>
            <a:r>
              <a:rPr lang="en-CA">
                <a:latin typeface="Arial"/>
                <a:ea typeface="Arial"/>
                <a:cs typeface="Arial"/>
                <a:sym typeface="Arial"/>
              </a:rPr>
              <a:t>e’ve been very limited in our communication, cautious about talk vs. walk</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38" name="Google Shape;138;gad69a6cb69_0_172: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a60e76b957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CA">
                <a:latin typeface="Arial"/>
                <a:ea typeface="Arial"/>
                <a:cs typeface="Arial"/>
                <a:sym typeface="Arial"/>
              </a:rPr>
              <a:t>Shared foundation: We talk about equity issues regularly, so the basic concept of equity over equality, etc. is embedded in our thinking and ways of doing.</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CA">
                <a:latin typeface="Arial"/>
                <a:ea typeface="Arial"/>
                <a:cs typeface="Arial"/>
                <a:sym typeface="Arial"/>
              </a:rPr>
              <a:t>Knowledge of anti-Black racism specifically needed to be strongerEducation first, knowing people are coming from different places of lived experience and learning.</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p:txBody>
      </p:sp>
      <p:sp>
        <p:nvSpPr>
          <p:cNvPr id="145" name="Google Shape;145;ga60e76b957_0_51: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d69a6cb69_0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 name="Google Shape;152;gad69a6cb69_0_139: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ad69a6cb69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222222"/>
              </a:buClr>
              <a:buSzPts val="1100"/>
              <a:buAutoNum type="arabicPeriod"/>
            </a:pPr>
            <a:r>
              <a:t/>
            </a:r>
            <a:endParaRPr>
              <a:latin typeface="Arial"/>
              <a:ea typeface="Arial"/>
              <a:cs typeface="Arial"/>
              <a:sym typeface="Arial"/>
            </a:endParaRPr>
          </a:p>
        </p:txBody>
      </p:sp>
      <p:sp>
        <p:nvSpPr>
          <p:cNvPr id="158" name="Google Shape;158;gad69a6cb69_0_117:notes"/>
          <p:cNvSpPr/>
          <p:nvPr>
            <p:ph idx="2" type="sldImg"/>
          </p:nvPr>
        </p:nvSpPr>
        <p:spPr>
          <a:xfrm>
            <a:off x="382588" y="685800"/>
            <a:ext cx="6092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4">
  <p:cSld name="4_Title Slide 4">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1"/>
          <p:cNvSpPr txBox="1"/>
          <p:nvPr>
            <p:ph type="ctrTitle"/>
          </p:nvPr>
        </p:nvSpPr>
        <p:spPr>
          <a:xfrm>
            <a:off x="5880534" y="4054793"/>
            <a:ext cx="5549466" cy="1439108"/>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lt1"/>
              </a:buClr>
              <a:buSzPts val="4800"/>
              <a:buFont typeface="Arial"/>
              <a:buNone/>
              <a:defRPr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1"/>
          <p:cNvSpPr txBox="1"/>
          <p:nvPr>
            <p:ph idx="1" type="subTitle"/>
          </p:nvPr>
        </p:nvSpPr>
        <p:spPr>
          <a:xfrm>
            <a:off x="5880534" y="5484376"/>
            <a:ext cx="3368242" cy="67139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lt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5"/>
          <p:cNvSpPr txBox="1"/>
          <p:nvPr>
            <p:ph type="ctrTitle"/>
          </p:nvPr>
        </p:nvSpPr>
        <p:spPr>
          <a:xfrm>
            <a:off x="945185" y="737707"/>
            <a:ext cx="8471495" cy="3502520"/>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
          <p:cNvSpPr txBox="1"/>
          <p:nvPr>
            <p:ph idx="1" type="subTitle"/>
          </p:nvPr>
        </p:nvSpPr>
        <p:spPr>
          <a:xfrm>
            <a:off x="945185" y="4240227"/>
            <a:ext cx="8471495" cy="56626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6"/>
          <p:cNvSpPr txBox="1"/>
          <p:nvPr>
            <p:ph type="ctrTitle"/>
          </p:nvPr>
        </p:nvSpPr>
        <p:spPr>
          <a:xfrm>
            <a:off x="487984" y="475061"/>
            <a:ext cx="4259113" cy="2981242"/>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6"/>
          <p:cNvSpPr txBox="1"/>
          <p:nvPr>
            <p:ph idx="1" type="subTitle"/>
          </p:nvPr>
        </p:nvSpPr>
        <p:spPr>
          <a:xfrm>
            <a:off x="487984" y="3607699"/>
            <a:ext cx="4259113" cy="107233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7"/>
          <p:cNvSpPr txBox="1"/>
          <p:nvPr>
            <p:ph type="ctrTitle"/>
          </p:nvPr>
        </p:nvSpPr>
        <p:spPr>
          <a:xfrm>
            <a:off x="487984" y="1251896"/>
            <a:ext cx="4259113" cy="1993010"/>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7"/>
          <p:cNvSpPr txBox="1"/>
          <p:nvPr>
            <p:ph idx="1" type="subTitle"/>
          </p:nvPr>
        </p:nvSpPr>
        <p:spPr>
          <a:xfrm>
            <a:off x="487984" y="3600955"/>
            <a:ext cx="1583577" cy="5288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4">
  <p:cSld name="1_Title Slide 4">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18"/>
          <p:cNvSpPr txBox="1"/>
          <p:nvPr>
            <p:ph type="ctrTitle"/>
          </p:nvPr>
        </p:nvSpPr>
        <p:spPr>
          <a:xfrm>
            <a:off x="5954929" y="3904417"/>
            <a:ext cx="5475071" cy="1421191"/>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8"/>
          <p:cNvSpPr txBox="1"/>
          <p:nvPr>
            <p:ph idx="1" type="subTitle"/>
          </p:nvPr>
        </p:nvSpPr>
        <p:spPr>
          <a:xfrm>
            <a:off x="5954929" y="5404022"/>
            <a:ext cx="5475071" cy="68912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4">
  <p:cSld name="2_Title Slide 4">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9"/>
          <p:cNvSpPr txBox="1"/>
          <p:nvPr>
            <p:ph type="ctrTitle"/>
          </p:nvPr>
        </p:nvSpPr>
        <p:spPr>
          <a:xfrm>
            <a:off x="479859" y="542092"/>
            <a:ext cx="3368242" cy="2686883"/>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9"/>
          <p:cNvSpPr txBox="1"/>
          <p:nvPr>
            <p:ph idx="1" type="subTitle"/>
          </p:nvPr>
        </p:nvSpPr>
        <p:spPr>
          <a:xfrm>
            <a:off x="479859" y="3467100"/>
            <a:ext cx="3368242" cy="100679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4">
  <p:cSld name="3_Title Slide 4">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20"/>
          <p:cNvSpPr txBox="1"/>
          <p:nvPr>
            <p:ph type="ctrTitle"/>
          </p:nvPr>
        </p:nvSpPr>
        <p:spPr>
          <a:xfrm>
            <a:off x="346509" y="1294568"/>
            <a:ext cx="5549466" cy="1439108"/>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lt1"/>
              </a:buClr>
              <a:buSzPts val="4800"/>
              <a:buFont typeface="Arial"/>
              <a:buNone/>
              <a:defRPr sz="4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 type="subTitle"/>
          </p:nvPr>
        </p:nvSpPr>
        <p:spPr>
          <a:xfrm>
            <a:off x="346509" y="2962275"/>
            <a:ext cx="3368242" cy="100679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lt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4">
  <p:cSld name="5_Title Slide 4">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22"/>
          <p:cNvSpPr txBox="1"/>
          <p:nvPr>
            <p:ph type="ctrTitle"/>
          </p:nvPr>
        </p:nvSpPr>
        <p:spPr>
          <a:xfrm>
            <a:off x="7403334" y="2907963"/>
            <a:ext cx="4302891" cy="1439108"/>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 type="subTitle"/>
          </p:nvPr>
        </p:nvSpPr>
        <p:spPr>
          <a:xfrm>
            <a:off x="7498584" y="4990941"/>
            <a:ext cx="3368242" cy="67139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4">
  <p:cSld name="6_Title Slide 4">
    <p:bg>
      <p:bgPr>
        <a:blipFill>
          <a:blip r:embed="rId2">
            <a:alphaModFix/>
          </a:blip>
          <a:stretch>
            <a:fillRect/>
          </a:stretch>
        </a:blipFill>
      </p:bgPr>
    </p:bg>
    <p:spTree>
      <p:nvGrpSpPr>
        <p:cNvPr id="72" name="Shape 72"/>
        <p:cNvGrpSpPr/>
        <p:nvPr/>
      </p:nvGrpSpPr>
      <p:grpSpPr>
        <a:xfrm>
          <a:off x="0" y="0"/>
          <a:ext cx="0" cy="0"/>
          <a:chOff x="0" y="0"/>
          <a:chExt cx="0" cy="0"/>
        </a:xfrm>
      </p:grpSpPr>
      <p:sp>
        <p:nvSpPr>
          <p:cNvPr id="73" name="Google Shape;73;p23"/>
          <p:cNvSpPr txBox="1"/>
          <p:nvPr>
            <p:ph type="ctrTitle"/>
          </p:nvPr>
        </p:nvSpPr>
        <p:spPr>
          <a:xfrm>
            <a:off x="6117459" y="4241600"/>
            <a:ext cx="5750691" cy="1439108"/>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 type="subTitle"/>
          </p:nvPr>
        </p:nvSpPr>
        <p:spPr>
          <a:xfrm>
            <a:off x="6117459" y="5680708"/>
            <a:ext cx="3368242" cy="671394"/>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chemeClr val="dk1"/>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4">
  <p:cSld name="10_Title Slide 4">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26"/>
          <p:cNvSpPr txBox="1"/>
          <p:nvPr>
            <p:ph type="ctrTitle"/>
          </p:nvPr>
        </p:nvSpPr>
        <p:spPr>
          <a:xfrm>
            <a:off x="773934" y="1241225"/>
            <a:ext cx="6998466" cy="2740226"/>
          </a:xfrm>
          <a:prstGeom prst="rect">
            <a:avLst/>
          </a:prstGeom>
          <a:noFill/>
          <a:ln>
            <a:noFill/>
          </a:ln>
        </p:spPr>
        <p:txBody>
          <a:bodyPr anchorCtr="0" anchor="t" bIns="45700" lIns="91425" spcFirstLastPara="1" rIns="91425" wrap="square" tIns="45700">
            <a:noAutofit/>
          </a:bodyPr>
          <a:lstStyle>
            <a:lvl1pPr lvl="0" algn="l">
              <a:lnSpc>
                <a:spcPct val="94444"/>
              </a:lnSpc>
              <a:spcBef>
                <a:spcPts val="0"/>
              </a:spcBef>
              <a:spcAft>
                <a:spcPts val="0"/>
              </a:spcAft>
              <a:buClr>
                <a:schemeClr val="dk1"/>
              </a:buClr>
              <a:buSzPts val="5400"/>
              <a:buFont typeface="Arial"/>
              <a:buNone/>
              <a:defRPr sz="54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6"/>
          <p:cNvSpPr txBox="1"/>
          <p:nvPr>
            <p:ph idx="10" type="dt"/>
          </p:nvPr>
        </p:nvSpPr>
        <p:spPr>
          <a:xfrm>
            <a:off x="8365701" y="6155268"/>
            <a:ext cx="276223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6"/>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images">
  <p:cSld name="Content 2 images">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27"/>
          <p:cNvSpPr/>
          <p:nvPr>
            <p:ph idx="2" type="pic"/>
          </p:nvPr>
        </p:nvSpPr>
        <p:spPr>
          <a:xfrm>
            <a:off x="4642396" y="392415"/>
            <a:ext cx="6362772" cy="4232481"/>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20"/>
              </a:spcBef>
              <a:spcAft>
                <a:spcPts val="0"/>
              </a:spcAft>
              <a:buClr>
                <a:schemeClr val="dk1"/>
              </a:buClr>
              <a:buSzPts val="1600"/>
              <a:buFont typeface="Arial"/>
              <a:buNone/>
              <a:defRPr b="0" i="0" sz="16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81" name="Google Shape;81;p27"/>
          <p:cNvSpPr txBox="1"/>
          <p:nvPr>
            <p:ph type="title"/>
          </p:nvPr>
        </p:nvSpPr>
        <p:spPr>
          <a:xfrm>
            <a:off x="487297" y="392415"/>
            <a:ext cx="11256825" cy="1069848"/>
          </a:xfrm>
          <a:prstGeom prst="rect">
            <a:avLst/>
          </a:prstGeom>
          <a:noFill/>
          <a:ln>
            <a:noFill/>
          </a:ln>
        </p:spPr>
        <p:txBody>
          <a:bodyPr anchorCtr="0" anchor="t" bIns="45700" lIns="91425" spcFirstLastPara="1" rIns="91425" wrap="square" tIns="45700">
            <a:noAutofit/>
          </a:bodyPr>
          <a:lstStyle>
            <a:lvl1pPr lvl="0" algn="l">
              <a:lnSpc>
                <a:spcPct val="95000"/>
              </a:lnSpc>
              <a:spcBef>
                <a:spcPts val="0"/>
              </a:spcBef>
              <a:spcAft>
                <a:spcPts val="0"/>
              </a:spcAft>
              <a:buClr>
                <a:schemeClr val="dk2"/>
              </a:buClr>
              <a:buSzPts val="28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7"/>
          <p:cNvSpPr txBox="1"/>
          <p:nvPr>
            <p:ph idx="1" type="body"/>
          </p:nvPr>
        </p:nvSpPr>
        <p:spPr>
          <a:xfrm>
            <a:off x="487298" y="1472184"/>
            <a:ext cx="4155098" cy="4222560"/>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500"/>
              </a:spcBef>
              <a:spcAft>
                <a:spcPts val="0"/>
              </a:spcAft>
              <a:buClr>
                <a:schemeClr val="dk1"/>
              </a:buClr>
              <a:buSzPts val="2500"/>
              <a:buChar char="•"/>
              <a:defRPr/>
            </a:lvl1pPr>
            <a:lvl2pPr indent="-361950" lvl="1" marL="914400" algn="l">
              <a:lnSpc>
                <a:spcPct val="100000"/>
              </a:lnSpc>
              <a:spcBef>
                <a:spcPts val="672"/>
              </a:spcBef>
              <a:spcAft>
                <a:spcPts val="0"/>
              </a:spcAft>
              <a:buClr>
                <a:schemeClr val="dk1"/>
              </a:buClr>
              <a:buSzPts val="2100"/>
              <a:buChar char="•"/>
              <a:defRPr/>
            </a:lvl2pPr>
            <a:lvl3pPr indent="-336550" lvl="2" marL="1371600" algn="l">
              <a:lnSpc>
                <a:spcPct val="100000"/>
              </a:lnSpc>
              <a:spcBef>
                <a:spcPts val="576"/>
              </a:spcBef>
              <a:spcAft>
                <a:spcPts val="0"/>
              </a:spcAft>
              <a:buClr>
                <a:schemeClr val="dk1"/>
              </a:buClr>
              <a:buSzPts val="1700"/>
              <a:buChar char="•"/>
              <a:defRPr/>
            </a:lvl3pPr>
            <a:lvl4pPr indent="-323850" lvl="3" marL="1828800" algn="l">
              <a:lnSpc>
                <a:spcPct val="100000"/>
              </a:lnSpc>
              <a:spcBef>
                <a:spcPts val="480"/>
              </a:spcBef>
              <a:spcAft>
                <a:spcPts val="0"/>
              </a:spcAft>
              <a:buClr>
                <a:schemeClr val="dk1"/>
              </a:buClr>
              <a:buSzPts val="1500"/>
              <a:buChar char="•"/>
              <a:defRPr/>
            </a:lvl4pPr>
            <a:lvl5pPr indent="-342900" lvl="4" marL="2286000" algn="l">
              <a:lnSpc>
                <a:spcPct val="116666"/>
              </a:lnSpc>
              <a:spcBef>
                <a:spcPts val="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27"/>
          <p:cNvSpPr txBox="1"/>
          <p:nvPr>
            <p:ph idx="10" type="dt"/>
          </p:nvPr>
        </p:nvSpPr>
        <p:spPr>
          <a:xfrm>
            <a:off x="7829619" y="6155268"/>
            <a:ext cx="329831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7"/>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
        <p:nvSpPr>
          <p:cNvPr id="85" name="Google Shape;85;p27"/>
          <p:cNvSpPr/>
          <p:nvPr>
            <p:ph idx="3" type="pic"/>
          </p:nvPr>
        </p:nvSpPr>
        <p:spPr>
          <a:xfrm>
            <a:off x="7250463" y="2992635"/>
            <a:ext cx="4339910" cy="3029913"/>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20"/>
              </a:spcBef>
              <a:spcAft>
                <a:spcPts val="0"/>
              </a:spcAft>
              <a:buClr>
                <a:schemeClr val="dk1"/>
              </a:buClr>
              <a:buSzPts val="1600"/>
              <a:buFont typeface="Arial"/>
              <a:buNone/>
              <a:defRPr b="0" i="0" sz="16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11"/>
          <p:cNvSpPr txBox="1"/>
          <p:nvPr>
            <p:ph type="ctrTitle"/>
          </p:nvPr>
        </p:nvSpPr>
        <p:spPr>
          <a:xfrm>
            <a:off x="630855" y="404485"/>
            <a:ext cx="10485806" cy="4709383"/>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chemeClr val="dk1"/>
              </a:buClr>
              <a:buSzPts val="4800"/>
              <a:buFont typeface="Arial"/>
              <a:buNone/>
              <a:defRPr b="1" sz="48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1"/>
          <p:cNvSpPr txBox="1"/>
          <p:nvPr>
            <p:ph idx="10" type="dt"/>
          </p:nvPr>
        </p:nvSpPr>
        <p:spPr>
          <a:xfrm>
            <a:off x="8365701" y="6155268"/>
            <a:ext cx="276223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1" showMasterSp="0">
  <p:cSld name="Image Slide 1">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28"/>
          <p:cNvSpPr/>
          <p:nvPr>
            <p:ph idx="2" type="pic"/>
          </p:nvPr>
        </p:nvSpPr>
        <p:spPr>
          <a:xfrm>
            <a:off x="-14865" y="-7340"/>
            <a:ext cx="12203689" cy="5726459"/>
          </a:xfrm>
          <a:prstGeom prst="rect">
            <a:avLst/>
          </a:prstGeom>
          <a:solidFill>
            <a:srgbClr val="D8D8D8"/>
          </a:solidFill>
          <a:ln>
            <a:noFill/>
          </a:ln>
        </p:spPr>
        <p:txBody>
          <a:bodyPr anchorCtr="0"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rgbClr val="646464"/>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88" name="Google Shape;88;p28"/>
          <p:cNvSpPr txBox="1"/>
          <p:nvPr>
            <p:ph idx="10" type="dt"/>
          </p:nvPr>
        </p:nvSpPr>
        <p:spPr>
          <a:xfrm>
            <a:off x="7632115" y="6155268"/>
            <a:ext cx="3495821"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8"/>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2" showMasterSp="0">
  <p:cSld name="Image Slide 2">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9"/>
          <p:cNvSpPr/>
          <p:nvPr>
            <p:ph idx="2" type="pic"/>
          </p:nvPr>
        </p:nvSpPr>
        <p:spPr>
          <a:xfrm>
            <a:off x="3861806" y="845780"/>
            <a:ext cx="8327020" cy="6012221"/>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2" name="Google Shape;92;p29"/>
          <p:cNvSpPr/>
          <p:nvPr>
            <p:ph idx="3" type="pic"/>
          </p:nvPr>
        </p:nvSpPr>
        <p:spPr>
          <a:xfrm>
            <a:off x="2" y="0"/>
            <a:ext cx="4681776" cy="5488880"/>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3" name="Google Shape;93;p29"/>
          <p:cNvSpPr txBox="1"/>
          <p:nvPr/>
        </p:nvSpPr>
        <p:spPr>
          <a:xfrm>
            <a:off x="14017148" y="5909733"/>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imes New Roman"/>
              <a:ea typeface="Times New Roman"/>
              <a:cs typeface="Times New Roman"/>
              <a:sym typeface="Times New Roman"/>
            </a:endParaRPr>
          </a:p>
        </p:txBody>
      </p:sp>
      <p:sp>
        <p:nvSpPr>
          <p:cNvPr id="94" name="Google Shape;94;p29"/>
          <p:cNvSpPr txBox="1"/>
          <p:nvPr>
            <p:ph idx="10" type="dt"/>
          </p:nvPr>
        </p:nvSpPr>
        <p:spPr>
          <a:xfrm>
            <a:off x="8027122" y="6155268"/>
            <a:ext cx="310081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9"/>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3" showMasterSp="0">
  <p:cSld name="Image Slide 3">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30"/>
          <p:cNvSpPr/>
          <p:nvPr>
            <p:ph idx="2" type="pic"/>
          </p:nvPr>
        </p:nvSpPr>
        <p:spPr>
          <a:xfrm>
            <a:off x="1" y="1"/>
            <a:ext cx="7895541" cy="5627857"/>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8" name="Google Shape;98;p30"/>
          <p:cNvSpPr/>
          <p:nvPr>
            <p:ph idx="3" type="pic"/>
          </p:nvPr>
        </p:nvSpPr>
        <p:spPr>
          <a:xfrm>
            <a:off x="6559780" y="1"/>
            <a:ext cx="5629044" cy="2906899"/>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99" name="Google Shape;99;p30"/>
          <p:cNvSpPr/>
          <p:nvPr>
            <p:ph idx="4" type="pic"/>
          </p:nvPr>
        </p:nvSpPr>
        <p:spPr>
          <a:xfrm>
            <a:off x="5382723" y="3214456"/>
            <a:ext cx="6806100" cy="3643545"/>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00" name="Google Shape;100;p30"/>
          <p:cNvSpPr txBox="1"/>
          <p:nvPr>
            <p:ph idx="10" type="dt"/>
          </p:nvPr>
        </p:nvSpPr>
        <p:spPr>
          <a:xfrm>
            <a:off x="8055339" y="6155268"/>
            <a:ext cx="30725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0"/>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2" name="Shape 102"/>
        <p:cNvGrpSpPr/>
        <p:nvPr/>
      </p:nvGrpSpPr>
      <p:grpSpPr>
        <a:xfrm>
          <a:off x="0" y="0"/>
          <a:ext cx="0" cy="0"/>
          <a:chOff x="0" y="0"/>
          <a:chExt cx="0" cy="0"/>
        </a:xfrm>
      </p:grpSpPr>
      <p:sp>
        <p:nvSpPr>
          <p:cNvPr id="103" name="Google Shape;103;gad69a6cb69_0_50"/>
          <p:cNvSpPr txBox="1"/>
          <p:nvPr>
            <p:ph type="ctrTitle"/>
          </p:nvPr>
        </p:nvSpPr>
        <p:spPr>
          <a:xfrm>
            <a:off x="415503" y="992767"/>
            <a:ext cx="11357700" cy="27369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04" name="Google Shape;104;gad69a6cb69_0_50"/>
          <p:cNvSpPr txBox="1"/>
          <p:nvPr>
            <p:ph idx="1" type="subTitle"/>
          </p:nvPr>
        </p:nvSpPr>
        <p:spPr>
          <a:xfrm>
            <a:off x="415492" y="3778833"/>
            <a:ext cx="11357700" cy="1056900"/>
          </a:xfrm>
          <a:prstGeom prst="rect">
            <a:avLst/>
          </a:prstGeom>
        </p:spPr>
        <p:txBody>
          <a:bodyPr anchorCtr="0" anchor="t" bIns="45700" lIns="91425" spcFirstLastPara="1" rIns="91425" wrap="square" tIns="45700">
            <a:noAutofit/>
          </a:bodyPr>
          <a:lstStyle>
            <a:lvl1pPr lvl="0" rtl="0" algn="ctr">
              <a:lnSpc>
                <a:spcPct val="100000"/>
              </a:lnSpc>
              <a:spcBef>
                <a:spcPts val="500"/>
              </a:spcBef>
              <a:spcAft>
                <a:spcPts val="0"/>
              </a:spcAft>
              <a:buSzPts val="3700"/>
              <a:buNone/>
              <a:defRPr sz="3700"/>
            </a:lvl1pPr>
            <a:lvl2pPr lvl="1" rtl="0" algn="ctr">
              <a:lnSpc>
                <a:spcPct val="100000"/>
              </a:lnSpc>
              <a:spcBef>
                <a:spcPts val="672"/>
              </a:spcBef>
              <a:spcAft>
                <a:spcPts val="0"/>
              </a:spcAft>
              <a:buSzPts val="3700"/>
              <a:buNone/>
              <a:defRPr sz="3700"/>
            </a:lvl2pPr>
            <a:lvl3pPr lvl="2" rtl="0" algn="ctr">
              <a:lnSpc>
                <a:spcPct val="100000"/>
              </a:lnSpc>
              <a:spcBef>
                <a:spcPts val="576"/>
              </a:spcBef>
              <a:spcAft>
                <a:spcPts val="0"/>
              </a:spcAft>
              <a:buSzPts val="3700"/>
              <a:buNone/>
              <a:defRPr sz="3700"/>
            </a:lvl3pPr>
            <a:lvl4pPr lvl="3" rtl="0" algn="ctr">
              <a:lnSpc>
                <a:spcPct val="100000"/>
              </a:lnSpc>
              <a:spcBef>
                <a:spcPts val="48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400"/>
              </a:spcBef>
              <a:spcAft>
                <a:spcPts val="0"/>
              </a:spcAft>
              <a:buSzPts val="3700"/>
              <a:buNone/>
              <a:defRPr sz="3700"/>
            </a:lvl6pPr>
            <a:lvl7pPr lvl="6" rtl="0" algn="ctr">
              <a:lnSpc>
                <a:spcPct val="100000"/>
              </a:lnSpc>
              <a:spcBef>
                <a:spcPts val="400"/>
              </a:spcBef>
              <a:spcAft>
                <a:spcPts val="0"/>
              </a:spcAft>
              <a:buSzPts val="3700"/>
              <a:buNone/>
              <a:defRPr sz="3700"/>
            </a:lvl7pPr>
            <a:lvl8pPr lvl="7" rtl="0" algn="ctr">
              <a:lnSpc>
                <a:spcPct val="100000"/>
              </a:lnSpc>
              <a:spcBef>
                <a:spcPts val="400"/>
              </a:spcBef>
              <a:spcAft>
                <a:spcPts val="0"/>
              </a:spcAft>
              <a:buSzPts val="3700"/>
              <a:buNone/>
              <a:defRPr sz="3700"/>
            </a:lvl8pPr>
            <a:lvl9pPr lvl="8" rtl="0" algn="ctr">
              <a:lnSpc>
                <a:spcPct val="100000"/>
              </a:lnSpc>
              <a:spcBef>
                <a:spcPts val="400"/>
              </a:spcBef>
              <a:spcAft>
                <a:spcPts val="0"/>
              </a:spcAft>
              <a:buSzPts val="3700"/>
              <a:buNone/>
              <a:defRPr sz="3700"/>
            </a:lvl9pPr>
          </a:lstStyle>
          <a:p/>
        </p:txBody>
      </p:sp>
      <p:sp>
        <p:nvSpPr>
          <p:cNvPr id="105" name="Google Shape;105;gad69a6cb69_0_50"/>
          <p:cNvSpPr txBox="1"/>
          <p:nvPr>
            <p:ph idx="12" type="sldNum"/>
          </p:nvPr>
        </p:nvSpPr>
        <p:spPr>
          <a:xfrm>
            <a:off x="11293669" y="6217622"/>
            <a:ext cx="7314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type="obj">
  <p:cSld name="OBJECT">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ga60e76b957_0_113"/>
          <p:cNvSpPr txBox="1"/>
          <p:nvPr>
            <p:ph type="title"/>
          </p:nvPr>
        </p:nvSpPr>
        <p:spPr>
          <a:xfrm>
            <a:off x="487297" y="392415"/>
            <a:ext cx="11257200" cy="1069500"/>
          </a:xfrm>
          <a:prstGeom prst="rect">
            <a:avLst/>
          </a:prstGeom>
          <a:noFill/>
          <a:ln>
            <a:noFill/>
          </a:ln>
        </p:spPr>
        <p:txBody>
          <a:bodyPr anchorCtr="0" anchor="t" bIns="45700" lIns="91425" spcFirstLastPara="1" rIns="91425" wrap="square" tIns="45700">
            <a:noAutofit/>
          </a:bodyPr>
          <a:lstStyle>
            <a:lvl1pPr lvl="0" algn="l">
              <a:lnSpc>
                <a:spcPct val="95000"/>
              </a:lnSpc>
              <a:spcBef>
                <a:spcPts val="0"/>
              </a:spcBef>
              <a:spcAft>
                <a:spcPts val="0"/>
              </a:spcAft>
              <a:buClr>
                <a:schemeClr val="dk2"/>
              </a:buClr>
              <a:buSzPts val="2800"/>
              <a:buFont typeface="Arial"/>
              <a:buNone/>
              <a:defRPr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3" name="Google Shape;23;ga60e76b957_0_113"/>
          <p:cNvSpPr txBox="1"/>
          <p:nvPr>
            <p:ph idx="1" type="body"/>
          </p:nvPr>
        </p:nvSpPr>
        <p:spPr>
          <a:xfrm>
            <a:off x="487297" y="1472184"/>
            <a:ext cx="11257200" cy="4212900"/>
          </a:xfrm>
          <a:prstGeom prst="rect">
            <a:avLst/>
          </a:prstGeom>
          <a:noFill/>
          <a:ln>
            <a:noFill/>
          </a:ln>
        </p:spPr>
        <p:txBody>
          <a:bodyPr anchorCtr="0" anchor="t" bIns="45700" lIns="91425" spcFirstLastPara="1" rIns="91425" wrap="square" tIns="45700">
            <a:noAutofit/>
          </a:bodyPr>
          <a:lstStyle>
            <a:lvl1pPr indent="-387350" lvl="0" marL="457200" algn="l">
              <a:lnSpc>
                <a:spcPct val="100000"/>
              </a:lnSpc>
              <a:spcBef>
                <a:spcPts val="500"/>
              </a:spcBef>
              <a:spcAft>
                <a:spcPts val="0"/>
              </a:spcAft>
              <a:buClr>
                <a:schemeClr val="dk1"/>
              </a:buClr>
              <a:buSzPts val="2500"/>
              <a:buChar char="•"/>
              <a:defRPr/>
            </a:lvl1pPr>
            <a:lvl2pPr indent="-361950" lvl="1" marL="914400" algn="l">
              <a:lnSpc>
                <a:spcPct val="100000"/>
              </a:lnSpc>
              <a:spcBef>
                <a:spcPts val="700"/>
              </a:spcBef>
              <a:spcAft>
                <a:spcPts val="0"/>
              </a:spcAft>
              <a:buClr>
                <a:schemeClr val="dk1"/>
              </a:buClr>
              <a:buSzPts val="2100"/>
              <a:buChar char="•"/>
              <a:defRPr/>
            </a:lvl2pPr>
            <a:lvl3pPr indent="-336550" lvl="2" marL="1371600" algn="l">
              <a:lnSpc>
                <a:spcPct val="100000"/>
              </a:lnSpc>
              <a:spcBef>
                <a:spcPts val="500"/>
              </a:spcBef>
              <a:spcAft>
                <a:spcPts val="0"/>
              </a:spcAft>
              <a:buClr>
                <a:schemeClr val="dk1"/>
              </a:buClr>
              <a:buSzPts val="1700"/>
              <a:buChar char="•"/>
              <a:defRPr/>
            </a:lvl3pPr>
            <a:lvl4pPr indent="-323850" lvl="3" marL="1828800" algn="l">
              <a:lnSpc>
                <a:spcPct val="100000"/>
              </a:lnSpc>
              <a:spcBef>
                <a:spcPts val="500"/>
              </a:spcBef>
              <a:spcAft>
                <a:spcPts val="0"/>
              </a:spcAft>
              <a:buClr>
                <a:schemeClr val="dk1"/>
              </a:buClr>
              <a:buSzPts val="1500"/>
              <a:buChar char="•"/>
              <a:defRPr/>
            </a:lvl4pPr>
            <a:lvl5pPr indent="-349250" lvl="4" marL="2286000" algn="l">
              <a:lnSpc>
                <a:spcPct val="116666"/>
              </a:lnSpc>
              <a:spcBef>
                <a:spcPts val="0"/>
              </a:spcBef>
              <a:spcAft>
                <a:spcPts val="0"/>
              </a:spcAft>
              <a:buSzPts val="1900"/>
              <a:buChar char="•"/>
              <a:defRPr/>
            </a:lvl5pPr>
            <a:lvl6pPr indent="-349250" lvl="5" marL="2743200" algn="l">
              <a:lnSpc>
                <a:spcPct val="100000"/>
              </a:lnSpc>
              <a:spcBef>
                <a:spcPts val="400"/>
              </a:spcBef>
              <a:spcAft>
                <a:spcPts val="0"/>
              </a:spcAft>
              <a:buClr>
                <a:schemeClr val="dk1"/>
              </a:buClr>
              <a:buSzPts val="1900"/>
              <a:buChar char="•"/>
              <a:defRPr/>
            </a:lvl6pPr>
            <a:lvl7pPr indent="-349250" lvl="6" marL="3200400" algn="l">
              <a:lnSpc>
                <a:spcPct val="100000"/>
              </a:lnSpc>
              <a:spcBef>
                <a:spcPts val="400"/>
              </a:spcBef>
              <a:spcAft>
                <a:spcPts val="0"/>
              </a:spcAft>
              <a:buClr>
                <a:schemeClr val="dk1"/>
              </a:buClr>
              <a:buSzPts val="1900"/>
              <a:buChar char="•"/>
              <a:defRPr/>
            </a:lvl7pPr>
            <a:lvl8pPr indent="-349250" lvl="7" marL="3657600" algn="l">
              <a:lnSpc>
                <a:spcPct val="100000"/>
              </a:lnSpc>
              <a:spcBef>
                <a:spcPts val="400"/>
              </a:spcBef>
              <a:spcAft>
                <a:spcPts val="0"/>
              </a:spcAft>
              <a:buClr>
                <a:schemeClr val="dk1"/>
              </a:buClr>
              <a:buSzPts val="1900"/>
              <a:buChar char="•"/>
              <a:defRPr/>
            </a:lvl8pPr>
            <a:lvl9pPr indent="-349250" lvl="8" marL="4114800" algn="l">
              <a:lnSpc>
                <a:spcPct val="100000"/>
              </a:lnSpc>
              <a:spcBef>
                <a:spcPts val="400"/>
              </a:spcBef>
              <a:spcAft>
                <a:spcPts val="0"/>
              </a:spcAft>
              <a:buClr>
                <a:schemeClr val="dk1"/>
              </a:buClr>
              <a:buSzPts val="1900"/>
              <a:buChar char="•"/>
              <a:defRPr/>
            </a:lvl9pPr>
          </a:lstStyle>
          <a:p/>
        </p:txBody>
      </p:sp>
      <p:sp>
        <p:nvSpPr>
          <p:cNvPr id="24" name="Google Shape;24;ga60e76b957_0_113"/>
          <p:cNvSpPr txBox="1"/>
          <p:nvPr>
            <p:ph idx="10" type="dt"/>
          </p:nvPr>
        </p:nvSpPr>
        <p:spPr>
          <a:xfrm>
            <a:off x="8365701" y="6155268"/>
            <a:ext cx="27621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500"/>
              <a:buNone/>
              <a:defRPr sz="1500">
                <a:solidFill>
                  <a:schemeClr val="dk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
        <p:nvSpPr>
          <p:cNvPr id="25" name="Google Shape;25;ga60e76b957_0_113"/>
          <p:cNvSpPr txBox="1"/>
          <p:nvPr>
            <p:ph idx="12" type="sldNum"/>
          </p:nvPr>
        </p:nvSpPr>
        <p:spPr>
          <a:xfrm>
            <a:off x="10834511" y="6155268"/>
            <a:ext cx="9003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500"/>
              <a:buFont typeface="Arial"/>
              <a:buNone/>
              <a:defRPr b="0" i="0" sz="15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ga60e76b957_0_347"/>
          <p:cNvSpPr txBox="1"/>
          <p:nvPr>
            <p:ph idx="10" type="dt"/>
          </p:nvPr>
        </p:nvSpPr>
        <p:spPr>
          <a:xfrm>
            <a:off x="304721" y="4237567"/>
            <a:ext cx="1422000" cy="243300"/>
          </a:xfrm>
          <a:prstGeom prst="rect">
            <a:avLst/>
          </a:prstGeom>
          <a:noFill/>
          <a:ln>
            <a:noFill/>
          </a:ln>
        </p:spPr>
        <p:txBody>
          <a:bodyPr anchorCtr="0" anchor="ctr" bIns="30450" lIns="60950" spcFirstLastPara="1" rIns="60950" wrap="square" tIns="30450">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 name="Google Shape;28;ga60e76b957_0_347"/>
          <p:cNvSpPr txBox="1"/>
          <p:nvPr>
            <p:ph idx="11" type="ftr"/>
          </p:nvPr>
        </p:nvSpPr>
        <p:spPr>
          <a:xfrm>
            <a:off x="2082258" y="4237567"/>
            <a:ext cx="1929900" cy="243300"/>
          </a:xfrm>
          <a:prstGeom prst="rect">
            <a:avLst/>
          </a:prstGeom>
          <a:noFill/>
          <a:ln>
            <a:noFill/>
          </a:ln>
        </p:spPr>
        <p:txBody>
          <a:bodyPr anchorCtr="0" anchor="ctr" bIns="30450" lIns="60950" spcFirstLastPara="1" rIns="60950" wrap="square" tIns="30450">
            <a:noAutofit/>
          </a:bodyPr>
          <a:lstStyle>
            <a:lvl1pPr lvl="0" marR="0" rtl="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29" name="Google Shape;29;ga60e76b957_0_347"/>
          <p:cNvSpPr txBox="1"/>
          <p:nvPr>
            <p:ph idx="12" type="sldNum"/>
          </p:nvPr>
        </p:nvSpPr>
        <p:spPr>
          <a:xfrm>
            <a:off x="4367662" y="4237567"/>
            <a:ext cx="1422000" cy="243300"/>
          </a:xfrm>
          <a:prstGeom prst="rect">
            <a:avLst/>
          </a:prstGeom>
          <a:noFill/>
          <a:ln>
            <a:noFill/>
          </a:ln>
        </p:spPr>
        <p:txBody>
          <a:bodyPr anchorCtr="0" anchor="ctr" bIns="30450" lIns="60950" spcFirstLastPara="1" rIns="60950" wrap="square" tIns="3045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image">
  <p:cSld name="Content 1 image">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13"/>
          <p:cNvSpPr/>
          <p:nvPr>
            <p:ph idx="2" type="pic"/>
          </p:nvPr>
        </p:nvSpPr>
        <p:spPr>
          <a:xfrm>
            <a:off x="7194598" y="1465538"/>
            <a:ext cx="4994227" cy="5392463"/>
          </a:xfrm>
          <a:prstGeom prst="rect">
            <a:avLst/>
          </a:prstGeom>
          <a:solidFill>
            <a:srgbClr val="D8D8D8"/>
          </a:solidFill>
          <a:ln>
            <a:noFill/>
          </a:ln>
        </p:spPr>
        <p:txBody>
          <a:bodyPr anchorCtr="1" anchor="ctr" bIns="45700" lIns="91425" spcFirstLastPara="1" rIns="91425" wrap="square" tIns="45700">
            <a:normAutofit/>
          </a:bodyPr>
          <a:lstStyle>
            <a:lvl1pPr lvl="0" marR="0" rtl="0" algn="ctr">
              <a:lnSpc>
                <a:spcPct val="100000"/>
              </a:lnSpc>
              <a:spcBef>
                <a:spcPts val="320"/>
              </a:spcBef>
              <a:spcAft>
                <a:spcPts val="0"/>
              </a:spcAft>
              <a:buClr>
                <a:schemeClr val="dk1"/>
              </a:buClr>
              <a:buSzPts val="1600"/>
              <a:buFont typeface="Arial"/>
              <a:buNone/>
              <a:defRPr b="0" i="0" sz="16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lvl="4"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32" name="Google Shape;32;p13"/>
          <p:cNvSpPr txBox="1"/>
          <p:nvPr>
            <p:ph type="title"/>
          </p:nvPr>
        </p:nvSpPr>
        <p:spPr>
          <a:xfrm>
            <a:off x="487297" y="392415"/>
            <a:ext cx="11256825" cy="1069848"/>
          </a:xfrm>
          <a:prstGeom prst="rect">
            <a:avLst/>
          </a:prstGeom>
          <a:noFill/>
          <a:ln>
            <a:noFill/>
          </a:ln>
        </p:spPr>
        <p:txBody>
          <a:bodyPr anchorCtr="0" anchor="t" bIns="45700" lIns="91425" spcFirstLastPara="1" rIns="91425" wrap="square" tIns="45700">
            <a:noAutofit/>
          </a:bodyPr>
          <a:lstStyle>
            <a:lvl1pPr lvl="0" algn="l">
              <a:lnSpc>
                <a:spcPct val="95000"/>
              </a:lnSpc>
              <a:spcBef>
                <a:spcPts val="0"/>
              </a:spcBef>
              <a:spcAft>
                <a:spcPts val="0"/>
              </a:spcAft>
              <a:buClr>
                <a:schemeClr val="dk2"/>
              </a:buClr>
              <a:buSzPts val="28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3"/>
          <p:cNvSpPr txBox="1"/>
          <p:nvPr>
            <p:ph idx="1" type="body"/>
          </p:nvPr>
        </p:nvSpPr>
        <p:spPr>
          <a:xfrm>
            <a:off x="487296" y="1472184"/>
            <a:ext cx="6376667" cy="4212639"/>
          </a:xfrm>
          <a:prstGeom prst="rect">
            <a:avLst/>
          </a:prstGeom>
          <a:noFill/>
          <a:ln>
            <a:noFill/>
          </a:ln>
        </p:spPr>
        <p:txBody>
          <a:bodyPr anchorCtr="0" anchor="t" bIns="45700" lIns="91425" spcFirstLastPara="1" rIns="91425" wrap="square" tIns="45700">
            <a:normAutofit/>
          </a:bodyPr>
          <a:lstStyle>
            <a:lvl1pPr indent="-387350" lvl="0" marL="457200" algn="l">
              <a:lnSpc>
                <a:spcPct val="100000"/>
              </a:lnSpc>
              <a:spcBef>
                <a:spcPts val="500"/>
              </a:spcBef>
              <a:spcAft>
                <a:spcPts val="0"/>
              </a:spcAft>
              <a:buClr>
                <a:schemeClr val="dk1"/>
              </a:buClr>
              <a:buSzPts val="2500"/>
              <a:buChar char="•"/>
              <a:defRPr/>
            </a:lvl1pPr>
            <a:lvl2pPr indent="-361950" lvl="1" marL="914400" algn="l">
              <a:lnSpc>
                <a:spcPct val="100000"/>
              </a:lnSpc>
              <a:spcBef>
                <a:spcPts val="672"/>
              </a:spcBef>
              <a:spcAft>
                <a:spcPts val="0"/>
              </a:spcAft>
              <a:buClr>
                <a:schemeClr val="dk1"/>
              </a:buClr>
              <a:buSzPts val="2100"/>
              <a:buChar char="•"/>
              <a:defRPr/>
            </a:lvl2pPr>
            <a:lvl3pPr indent="-336550" lvl="2" marL="1371600" algn="l">
              <a:lnSpc>
                <a:spcPct val="100000"/>
              </a:lnSpc>
              <a:spcBef>
                <a:spcPts val="576"/>
              </a:spcBef>
              <a:spcAft>
                <a:spcPts val="0"/>
              </a:spcAft>
              <a:buClr>
                <a:schemeClr val="dk1"/>
              </a:buClr>
              <a:buSzPts val="1700"/>
              <a:buChar char="•"/>
              <a:defRPr/>
            </a:lvl3pPr>
            <a:lvl4pPr indent="-323850" lvl="3" marL="1828800" algn="l">
              <a:lnSpc>
                <a:spcPct val="100000"/>
              </a:lnSpc>
              <a:spcBef>
                <a:spcPts val="480"/>
              </a:spcBef>
              <a:spcAft>
                <a:spcPts val="0"/>
              </a:spcAft>
              <a:buClr>
                <a:schemeClr val="dk1"/>
              </a:buClr>
              <a:buSzPts val="1500"/>
              <a:buChar char="•"/>
              <a:defRPr/>
            </a:lvl4pPr>
            <a:lvl5pPr indent="-342900" lvl="4" marL="2286000" algn="l">
              <a:lnSpc>
                <a:spcPct val="116666"/>
              </a:lnSpc>
              <a:spcBef>
                <a:spcPts val="0"/>
              </a:spcBef>
              <a:spcAft>
                <a:spcPts val="0"/>
              </a:spcAft>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13"/>
          <p:cNvSpPr txBox="1"/>
          <p:nvPr>
            <p:ph idx="10" type="dt"/>
          </p:nvPr>
        </p:nvSpPr>
        <p:spPr>
          <a:xfrm>
            <a:off x="8041230" y="6155268"/>
            <a:ext cx="308670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4">
  <p:cSld name="9_Title Slide 4">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25"/>
          <p:cNvSpPr txBox="1"/>
          <p:nvPr>
            <p:ph type="ctrTitle"/>
          </p:nvPr>
        </p:nvSpPr>
        <p:spPr>
          <a:xfrm>
            <a:off x="773934" y="1241225"/>
            <a:ext cx="6998466" cy="2740226"/>
          </a:xfrm>
          <a:prstGeom prst="rect">
            <a:avLst/>
          </a:prstGeom>
          <a:noFill/>
          <a:ln>
            <a:noFill/>
          </a:ln>
        </p:spPr>
        <p:txBody>
          <a:bodyPr anchorCtr="0" anchor="t" bIns="45700" lIns="91425" spcFirstLastPara="1" rIns="91425" wrap="square" tIns="45700">
            <a:noAutofit/>
          </a:bodyPr>
          <a:lstStyle>
            <a:lvl1pPr lvl="0" algn="l">
              <a:lnSpc>
                <a:spcPct val="94444"/>
              </a:lnSpc>
              <a:spcBef>
                <a:spcPts val="0"/>
              </a:spcBef>
              <a:spcAft>
                <a:spcPts val="0"/>
              </a:spcAft>
              <a:buClr>
                <a:schemeClr val="dk1"/>
              </a:buClr>
              <a:buSzPts val="5400"/>
              <a:buFont typeface="Arial"/>
              <a:buNone/>
              <a:defRPr sz="54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0" type="dt"/>
          </p:nvPr>
        </p:nvSpPr>
        <p:spPr>
          <a:xfrm>
            <a:off x="8365701" y="6155268"/>
            <a:ext cx="276223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4">
  <p:cSld name="7_Title Slide 4">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14"/>
          <p:cNvSpPr txBox="1"/>
          <p:nvPr>
            <p:ph type="ctrTitle"/>
          </p:nvPr>
        </p:nvSpPr>
        <p:spPr>
          <a:xfrm>
            <a:off x="773934" y="1241225"/>
            <a:ext cx="6998466" cy="2740226"/>
          </a:xfrm>
          <a:prstGeom prst="rect">
            <a:avLst/>
          </a:prstGeom>
          <a:noFill/>
          <a:ln>
            <a:noFill/>
          </a:ln>
        </p:spPr>
        <p:txBody>
          <a:bodyPr anchorCtr="0" anchor="t" bIns="45700" lIns="91425" spcFirstLastPara="1" rIns="91425" wrap="square" tIns="45700">
            <a:noAutofit/>
          </a:bodyPr>
          <a:lstStyle>
            <a:lvl1pPr lvl="0" algn="l">
              <a:lnSpc>
                <a:spcPct val="94444"/>
              </a:lnSpc>
              <a:spcBef>
                <a:spcPts val="0"/>
              </a:spcBef>
              <a:spcAft>
                <a:spcPts val="0"/>
              </a:spcAft>
              <a:buClr>
                <a:schemeClr val="dk1"/>
              </a:buClr>
              <a:buSzPts val="5400"/>
              <a:buFont typeface="Arial"/>
              <a:buNone/>
              <a:defRPr sz="540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4"/>
          <p:cNvSpPr txBox="1"/>
          <p:nvPr>
            <p:ph idx="10" type="dt"/>
          </p:nvPr>
        </p:nvSpPr>
        <p:spPr>
          <a:xfrm>
            <a:off x="8365701" y="6155268"/>
            <a:ext cx="276223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4"/>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4">
  <p:cSld name="8_Title Slide 4">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24"/>
          <p:cNvSpPr txBox="1"/>
          <p:nvPr>
            <p:ph type="ctrTitle"/>
          </p:nvPr>
        </p:nvSpPr>
        <p:spPr>
          <a:xfrm>
            <a:off x="773934" y="1241225"/>
            <a:ext cx="6998466" cy="2740226"/>
          </a:xfrm>
          <a:prstGeom prst="rect">
            <a:avLst/>
          </a:prstGeom>
          <a:noFill/>
          <a:ln>
            <a:noFill/>
          </a:ln>
        </p:spPr>
        <p:txBody>
          <a:bodyPr anchorCtr="0" anchor="t" bIns="45700" lIns="91425" spcFirstLastPara="1" rIns="91425" wrap="square" tIns="45700">
            <a:noAutofit/>
          </a:bodyPr>
          <a:lstStyle>
            <a:lvl1pPr lvl="0" algn="l">
              <a:lnSpc>
                <a:spcPct val="94444"/>
              </a:lnSpc>
              <a:spcBef>
                <a:spcPts val="0"/>
              </a:spcBef>
              <a:spcAft>
                <a:spcPts val="0"/>
              </a:spcAft>
              <a:buClr>
                <a:schemeClr val="lt1"/>
              </a:buClr>
              <a:buSzPts val="5400"/>
              <a:buFont typeface="Arial"/>
              <a:buNone/>
              <a:defRPr sz="54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4"/>
          <p:cNvSpPr txBox="1"/>
          <p:nvPr>
            <p:ph idx="10" type="dt"/>
          </p:nvPr>
        </p:nvSpPr>
        <p:spPr>
          <a:xfrm>
            <a:off x="8365701" y="6155268"/>
            <a:ext cx="2762235"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10"/>
          <p:cNvSpPr txBox="1"/>
          <p:nvPr>
            <p:ph type="ctrTitle"/>
          </p:nvPr>
        </p:nvSpPr>
        <p:spPr>
          <a:xfrm>
            <a:off x="945185" y="737707"/>
            <a:ext cx="8471495" cy="2981242"/>
          </a:xfrm>
          <a:prstGeom prst="rect">
            <a:avLst/>
          </a:prstGeom>
          <a:noFill/>
          <a:ln>
            <a:noFill/>
          </a:ln>
        </p:spPr>
        <p:txBody>
          <a:bodyPr anchorCtr="0" anchor="t" bIns="45700" lIns="91425" spcFirstLastPara="1" rIns="91425" wrap="square" tIns="45700">
            <a:noAutofit/>
          </a:bodyPr>
          <a:lstStyle>
            <a:lvl1pPr lvl="0" algn="l">
              <a:lnSpc>
                <a:spcPct val="106250"/>
              </a:lnSpc>
              <a:spcBef>
                <a:spcPts val="0"/>
              </a:spcBef>
              <a:spcAft>
                <a:spcPts val="0"/>
              </a:spcAft>
              <a:buClr>
                <a:srgbClr val="FFFFFF"/>
              </a:buClr>
              <a:buSzPts val="4800"/>
              <a:buFont typeface="Arial"/>
              <a:buNone/>
              <a:defRPr sz="4800"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
          <p:cNvSpPr txBox="1"/>
          <p:nvPr>
            <p:ph idx="1" type="subTitle"/>
          </p:nvPr>
        </p:nvSpPr>
        <p:spPr>
          <a:xfrm>
            <a:off x="945185" y="3734159"/>
            <a:ext cx="8471495" cy="107233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3200"/>
              <a:buNone/>
              <a:defRPr sz="3200" cap="none">
                <a:solidFill>
                  <a:srgbClr val="FFFFFF"/>
                </a:solidFill>
                <a:latin typeface="Times New Roman"/>
                <a:ea typeface="Times New Roman"/>
                <a:cs typeface="Times New Roman"/>
                <a:sym typeface="Times New Roman"/>
              </a:defRPr>
            </a:lvl1pPr>
            <a:lvl2pPr lvl="1" algn="ctr">
              <a:lnSpc>
                <a:spcPct val="100000"/>
              </a:lnSpc>
              <a:spcBef>
                <a:spcPts val="672"/>
              </a:spcBef>
              <a:spcAft>
                <a:spcPts val="0"/>
              </a:spcAft>
              <a:buSzPts val="2100"/>
              <a:buNone/>
              <a:defRPr>
                <a:solidFill>
                  <a:srgbClr val="888888"/>
                </a:solidFill>
              </a:defRPr>
            </a:lvl2pPr>
            <a:lvl3pPr lvl="2" algn="ctr">
              <a:lnSpc>
                <a:spcPct val="100000"/>
              </a:lnSpc>
              <a:spcBef>
                <a:spcPts val="576"/>
              </a:spcBef>
              <a:spcAft>
                <a:spcPts val="0"/>
              </a:spcAft>
              <a:buSzPts val="1700"/>
              <a:buNone/>
              <a:defRPr>
                <a:solidFill>
                  <a:srgbClr val="888888"/>
                </a:solidFill>
              </a:defRPr>
            </a:lvl3pPr>
            <a:lvl4pPr lvl="3" algn="ctr">
              <a:lnSpc>
                <a:spcPct val="100000"/>
              </a:lnSpc>
              <a:spcBef>
                <a:spcPts val="480"/>
              </a:spcBef>
              <a:spcAft>
                <a:spcPts val="0"/>
              </a:spcAft>
              <a:buSzPts val="1500"/>
              <a:buNone/>
              <a:defRPr>
                <a:solidFill>
                  <a:srgbClr val="888888"/>
                </a:solidFill>
              </a:defRPr>
            </a:lvl4pPr>
            <a:lvl5pPr lvl="4" algn="ctr">
              <a:lnSpc>
                <a:spcPct val="140000"/>
              </a:lnSpc>
              <a:spcBef>
                <a:spcPts val="0"/>
              </a:spcBef>
              <a:spcAft>
                <a:spcPts val="0"/>
              </a:spcAft>
              <a:buSzPts val="15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2.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487297" y="392415"/>
            <a:ext cx="11256825" cy="1069848"/>
          </a:xfrm>
          <a:prstGeom prst="rect">
            <a:avLst/>
          </a:prstGeom>
          <a:noFill/>
          <a:ln>
            <a:noFill/>
          </a:ln>
        </p:spPr>
        <p:txBody>
          <a:bodyPr anchorCtr="0" anchor="t" bIns="45700" lIns="91425" spcFirstLastPara="1" rIns="91425" wrap="square" tIns="45700">
            <a:noAutofit/>
          </a:bodyPr>
          <a:lstStyle>
            <a:lvl1pPr lvl="0" marR="0" rtl="0" algn="l">
              <a:lnSpc>
                <a:spcPct val="95000"/>
              </a:lnSpc>
              <a:spcBef>
                <a:spcPts val="0"/>
              </a:spcBef>
              <a:spcAft>
                <a:spcPts val="0"/>
              </a:spcAft>
              <a:buClr>
                <a:schemeClr val="dk2"/>
              </a:buClr>
              <a:buSzPts val="2800"/>
              <a:buFont typeface="Arial"/>
              <a:buNone/>
              <a:defRPr b="1" i="0" sz="28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487297" y="1472184"/>
            <a:ext cx="11256825" cy="4212639"/>
          </a:xfrm>
          <a:prstGeom prst="rect">
            <a:avLst/>
          </a:prstGeom>
          <a:noFill/>
          <a:ln>
            <a:noFill/>
          </a:ln>
        </p:spPr>
        <p:txBody>
          <a:bodyPr anchorCtr="0" anchor="t" bIns="45700" lIns="91425" spcFirstLastPara="1" rIns="91425" wrap="square" tIns="45700">
            <a:normAutofit/>
          </a:bodyPr>
          <a:lstStyle>
            <a:lvl1pPr indent="-387350" lvl="0" marL="457200" marR="0" rtl="0" algn="l">
              <a:lnSpc>
                <a:spcPct val="100000"/>
              </a:lnSpc>
              <a:spcBef>
                <a:spcPts val="500"/>
              </a:spcBef>
              <a:spcAft>
                <a:spcPts val="0"/>
              </a:spcAft>
              <a:buClr>
                <a:schemeClr val="dk1"/>
              </a:buClr>
              <a:buSzPts val="2500"/>
              <a:buFont typeface="Arial"/>
              <a:buChar char="•"/>
              <a:defRPr b="0" i="0" sz="2500" u="none" cap="none" strike="noStrike">
                <a:solidFill>
                  <a:schemeClr val="dk1"/>
                </a:solidFill>
                <a:latin typeface="Times New Roman"/>
                <a:ea typeface="Times New Roman"/>
                <a:cs typeface="Times New Roman"/>
                <a:sym typeface="Times New Roman"/>
              </a:defRPr>
            </a:lvl1pPr>
            <a:lvl2pPr indent="-361950" lvl="1" marL="914400" marR="0" rtl="0" algn="l">
              <a:lnSpc>
                <a:spcPct val="100000"/>
              </a:lnSpc>
              <a:spcBef>
                <a:spcPts val="672"/>
              </a:spcBef>
              <a:spcAft>
                <a:spcPts val="0"/>
              </a:spcAft>
              <a:buClr>
                <a:schemeClr val="dk1"/>
              </a:buClr>
              <a:buSzPts val="2100"/>
              <a:buFont typeface="Arial"/>
              <a:buChar char="•"/>
              <a:defRPr b="0" i="0" sz="2100" u="none" cap="none" strike="noStrike">
                <a:solidFill>
                  <a:schemeClr val="dk1"/>
                </a:solidFill>
                <a:latin typeface="Times New Roman"/>
                <a:ea typeface="Times New Roman"/>
                <a:cs typeface="Times New Roman"/>
                <a:sym typeface="Times New Roman"/>
              </a:defRPr>
            </a:lvl2pPr>
            <a:lvl3pPr indent="-336550" lvl="2" marL="1371600" marR="0" rtl="0" algn="l">
              <a:lnSpc>
                <a:spcPct val="100000"/>
              </a:lnSpc>
              <a:spcBef>
                <a:spcPts val="576"/>
              </a:spcBef>
              <a:spcAft>
                <a:spcPts val="0"/>
              </a:spcAft>
              <a:buClr>
                <a:schemeClr val="dk1"/>
              </a:buClr>
              <a:buSzPts val="1700"/>
              <a:buFont typeface="Arial"/>
              <a:buChar char="•"/>
              <a:defRPr b="0" i="0" sz="1700" u="none" cap="none" strike="noStrike">
                <a:solidFill>
                  <a:schemeClr val="dk1"/>
                </a:solidFill>
                <a:latin typeface="Times New Roman"/>
                <a:ea typeface="Times New Roman"/>
                <a:cs typeface="Times New Roman"/>
                <a:sym typeface="Times New Roman"/>
              </a:defRPr>
            </a:lvl3pPr>
            <a:lvl4pPr indent="-323850" lvl="3" marL="1828800" marR="0" rtl="0" algn="l">
              <a:lnSpc>
                <a:spcPct val="100000"/>
              </a:lnSpc>
              <a:spcBef>
                <a:spcPts val="480"/>
              </a:spcBef>
              <a:spcAft>
                <a:spcPts val="0"/>
              </a:spcAft>
              <a:buClr>
                <a:schemeClr val="dk1"/>
              </a:buClr>
              <a:buSzPts val="1500"/>
              <a:buFont typeface="Arial"/>
              <a:buChar char="•"/>
              <a:defRPr b="0" i="0" sz="1500" u="none" cap="none" strike="noStrike">
                <a:solidFill>
                  <a:schemeClr val="dk1"/>
                </a:solidFill>
                <a:latin typeface="Times New Roman"/>
                <a:ea typeface="Times New Roman"/>
                <a:cs typeface="Times New Roman"/>
                <a:sym typeface="Times New Roman"/>
              </a:defRPr>
            </a:lvl4pPr>
            <a:lvl5pPr indent="-323850" lvl="4" marL="2286000" marR="0" rtl="0" algn="l">
              <a:lnSpc>
                <a:spcPct val="140000"/>
              </a:lnSpc>
              <a:spcBef>
                <a:spcPts val="0"/>
              </a:spcBef>
              <a:spcAft>
                <a:spcPts val="0"/>
              </a:spcAft>
              <a:buClr>
                <a:srgbClr val="3CA9E0"/>
              </a:buClr>
              <a:buSzPts val="1500"/>
              <a:buFont typeface="Arial"/>
              <a:buChar char="•"/>
              <a:defRPr b="0" i="0" sz="1500" u="none" cap="none" strike="noStrike">
                <a:solidFill>
                  <a:srgbClr val="646464"/>
                </a:solidFill>
                <a:latin typeface="Times New Roman"/>
                <a:ea typeface="Times New Roman"/>
                <a:cs typeface="Times New Roman"/>
                <a:sym typeface="Times New Roma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 name="Google Shape;12;p9"/>
          <p:cNvSpPr txBox="1"/>
          <p:nvPr>
            <p:ph idx="10" type="dt"/>
          </p:nvPr>
        </p:nvSpPr>
        <p:spPr>
          <a:xfrm>
            <a:off x="7646232" y="6155268"/>
            <a:ext cx="3516038"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imes New Roman"/>
                <a:ea typeface="Times New Roman"/>
                <a:cs typeface="Times New Roman"/>
                <a:sym typeface="Times New Roman"/>
              </a:defRPr>
            </a:lvl9pPr>
          </a:lstStyle>
          <a:p/>
        </p:txBody>
      </p:sp>
      <p:sp>
        <p:nvSpPr>
          <p:cNvPr id="13" name="Google Shape;13;p9"/>
          <p:cNvSpPr txBox="1"/>
          <p:nvPr>
            <p:ph idx="12" type="sldNum"/>
          </p:nvPr>
        </p:nvSpPr>
        <p:spPr>
          <a:xfrm>
            <a:off x="11162270" y="6155268"/>
            <a:ext cx="44048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www.yamimsosa.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3.png"/><Relationship Id="rId5" Type="http://schemas.openxmlformats.org/officeDocument/2006/relationships/hyperlink" Target="http://www.yamimsosa.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hyperlink" Target="http://www.yamimsosa.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hyperlink" Target="http://www.yamimsosa.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
          <p:cNvSpPr txBox="1"/>
          <p:nvPr>
            <p:ph type="ctrTitle"/>
          </p:nvPr>
        </p:nvSpPr>
        <p:spPr>
          <a:xfrm>
            <a:off x="5880534" y="4054793"/>
            <a:ext cx="5549400" cy="14391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rgbClr val="FFFFFF"/>
              </a:buClr>
              <a:buSzPts val="4800"/>
              <a:buFont typeface="Arial"/>
              <a:buNone/>
            </a:pPr>
            <a:r>
              <a:rPr lang="en-CA" sz="2900"/>
              <a:t>Addressing Anti-Black Racism </a:t>
            </a:r>
            <a:br>
              <a:rPr lang="en-CA" sz="3900"/>
            </a:br>
            <a:br>
              <a:rPr lang="en-CA" sz="1800"/>
            </a:br>
            <a:r>
              <a:rPr b="0" lang="en-CA" sz="3700"/>
              <a:t>November 25</a:t>
            </a:r>
            <a:r>
              <a:rPr b="0" lang="en-CA" sz="3700"/>
              <a:t>, 2020</a:t>
            </a:r>
            <a:endParaRPr sz="3700"/>
          </a:p>
        </p:txBody>
      </p:sp>
      <p:sp>
        <p:nvSpPr>
          <p:cNvPr id="111" name="Google Shape;111;p1"/>
          <p:cNvSpPr txBox="1"/>
          <p:nvPr>
            <p:ph idx="1" type="subTitle"/>
          </p:nvPr>
        </p:nvSpPr>
        <p:spPr>
          <a:xfrm>
            <a:off x="5880533" y="5484376"/>
            <a:ext cx="4742409" cy="67139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SzPts val="3200"/>
              <a:buNone/>
            </a:pPr>
            <a:r>
              <a:rPr lang="en-CA" sz="2800">
                <a:latin typeface="Arial"/>
                <a:ea typeface="Arial"/>
                <a:cs typeface="Arial"/>
                <a:sym typeface="Arial"/>
              </a:rPr>
              <a:t>NIRSA Canada Roundtable</a:t>
            </a:r>
            <a:endParaRPr sz="28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a60e76b957_0_57"/>
          <p:cNvSpPr txBox="1"/>
          <p:nvPr>
            <p:ph type="title"/>
          </p:nvPr>
        </p:nvSpPr>
        <p:spPr>
          <a:xfrm>
            <a:off x="402696" y="634944"/>
            <a:ext cx="11257200" cy="7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2800"/>
              <a:buFont typeface="Arial"/>
              <a:buNone/>
            </a:pPr>
            <a:r>
              <a:rPr lang="en-CA"/>
              <a:t>Anti-Black Racism Workshops: Sep-21 &amp; Oct-2</a:t>
            </a:r>
            <a:endParaRPr/>
          </a:p>
        </p:txBody>
      </p:sp>
      <p:sp>
        <p:nvSpPr>
          <p:cNvPr id="169" name="Google Shape;169;ga60e76b957_0_57"/>
          <p:cNvSpPr txBox="1"/>
          <p:nvPr>
            <p:ph idx="12" type="sldNum"/>
          </p:nvPr>
        </p:nvSpPr>
        <p:spPr>
          <a:xfrm>
            <a:off x="10834511" y="6155268"/>
            <a:ext cx="900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500"/>
              <a:buNone/>
            </a:pPr>
            <a:fld id="{00000000-1234-1234-1234-123412341234}" type="slidenum">
              <a:rPr lang="en-CA"/>
              <a:t>‹#›</a:t>
            </a:fld>
            <a:endParaRPr/>
          </a:p>
        </p:txBody>
      </p:sp>
      <p:sp>
        <p:nvSpPr>
          <p:cNvPr id="170" name="Google Shape;170;ga60e76b957_0_57"/>
          <p:cNvSpPr txBox="1"/>
          <p:nvPr>
            <p:ph idx="1" type="body"/>
          </p:nvPr>
        </p:nvSpPr>
        <p:spPr>
          <a:xfrm>
            <a:off x="899625" y="1368450"/>
            <a:ext cx="10715100" cy="4022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500"/>
              <a:buNone/>
            </a:pPr>
            <a:r>
              <a:rPr b="1" lang="en-CA" sz="2300">
                <a:solidFill>
                  <a:srgbClr val="222222"/>
                </a:solidFill>
                <a:latin typeface="Arial"/>
                <a:ea typeface="Arial"/>
                <a:cs typeface="Arial"/>
                <a:sym typeface="Arial"/>
              </a:rPr>
              <a:t>Schedule</a:t>
            </a:r>
            <a:br>
              <a:rPr b="1" lang="en-CA" sz="2000">
                <a:solidFill>
                  <a:srgbClr val="222222"/>
                </a:solidFill>
                <a:latin typeface="Arial"/>
                <a:ea typeface="Arial"/>
                <a:cs typeface="Arial"/>
                <a:sym typeface="Arial"/>
              </a:rPr>
            </a:br>
            <a:endParaRPr b="1" sz="1100">
              <a:solidFill>
                <a:srgbClr val="222222"/>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2000"/>
              <a:buFont typeface="Arial"/>
              <a:buChar char="•"/>
            </a:pPr>
            <a:r>
              <a:rPr b="1" lang="en-CA" sz="2000">
                <a:solidFill>
                  <a:srgbClr val="222222"/>
                </a:solidFill>
                <a:latin typeface="Arial"/>
                <a:ea typeface="Arial"/>
                <a:cs typeface="Arial"/>
                <a:sym typeface="Arial"/>
              </a:rPr>
              <a:t>This week: </a:t>
            </a:r>
            <a:r>
              <a:rPr lang="en-CA" sz="2000">
                <a:solidFill>
                  <a:srgbClr val="222222"/>
                </a:solidFill>
                <a:latin typeface="Arial"/>
                <a:ea typeface="Arial"/>
                <a:cs typeface="Arial"/>
                <a:sym typeface="Arial"/>
              </a:rPr>
              <a:t>Pre-workshop survey - to be shared via email</a:t>
            </a:r>
            <a:br>
              <a:rPr lang="en-CA" sz="2000">
                <a:solidFill>
                  <a:srgbClr val="222222"/>
                </a:solidFill>
                <a:latin typeface="Arial"/>
                <a:ea typeface="Arial"/>
                <a:cs typeface="Arial"/>
                <a:sym typeface="Arial"/>
              </a:rPr>
            </a:br>
            <a:endParaRPr sz="1100">
              <a:solidFill>
                <a:srgbClr val="222222"/>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2000"/>
              <a:buFont typeface="Arial"/>
              <a:buChar char="•"/>
            </a:pPr>
            <a:r>
              <a:rPr b="1" lang="en-CA" sz="2000">
                <a:solidFill>
                  <a:srgbClr val="222222"/>
                </a:solidFill>
                <a:latin typeface="Arial"/>
                <a:ea typeface="Arial"/>
                <a:cs typeface="Arial"/>
                <a:sym typeface="Arial"/>
              </a:rPr>
              <a:t>Mon-Sep-21: </a:t>
            </a:r>
            <a:r>
              <a:rPr lang="en-CA" sz="2000">
                <a:solidFill>
                  <a:srgbClr val="222222"/>
                </a:solidFill>
                <a:latin typeface="Arial"/>
                <a:ea typeface="Arial"/>
                <a:cs typeface="Arial"/>
                <a:sym typeface="Arial"/>
              </a:rPr>
              <a:t>Session 1 - Introduction to Anti-Black Racism</a:t>
            </a:r>
            <a:endParaRPr sz="2000">
              <a:solidFill>
                <a:srgbClr val="222222"/>
              </a:solidFill>
              <a:latin typeface="Arial"/>
              <a:ea typeface="Arial"/>
              <a:cs typeface="Arial"/>
              <a:sym typeface="Arial"/>
            </a:endParaRPr>
          </a:p>
          <a:p>
            <a:pPr indent="-342900" lvl="1" marL="914400" rtl="0" algn="l">
              <a:lnSpc>
                <a:spcPct val="115000"/>
              </a:lnSpc>
              <a:spcBef>
                <a:spcPts val="0"/>
              </a:spcBef>
              <a:spcAft>
                <a:spcPts val="0"/>
              </a:spcAft>
              <a:buClr>
                <a:srgbClr val="222222"/>
              </a:buClr>
              <a:buSzPts val="2000"/>
              <a:buFont typeface="Arial"/>
              <a:buChar char="•"/>
            </a:pPr>
            <a:r>
              <a:rPr lang="en-CA" sz="2000">
                <a:solidFill>
                  <a:srgbClr val="222222"/>
                </a:solidFill>
                <a:latin typeface="Arial"/>
                <a:ea typeface="Arial"/>
                <a:cs typeface="Arial"/>
                <a:sym typeface="Arial"/>
              </a:rPr>
              <a:t>Group 1: 9:30am-12:00pm | Group 2: 1:30-4:00pm</a:t>
            </a:r>
            <a:br>
              <a:rPr lang="en-CA" sz="2000">
                <a:solidFill>
                  <a:srgbClr val="222222"/>
                </a:solidFill>
                <a:latin typeface="Arial"/>
                <a:ea typeface="Arial"/>
                <a:cs typeface="Arial"/>
                <a:sym typeface="Arial"/>
              </a:rPr>
            </a:br>
            <a:endParaRPr sz="1100">
              <a:solidFill>
                <a:srgbClr val="222222"/>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2000"/>
              <a:buFont typeface="Arial"/>
              <a:buChar char="•"/>
            </a:pPr>
            <a:r>
              <a:rPr b="1" lang="en-CA" sz="2000">
                <a:solidFill>
                  <a:srgbClr val="222222"/>
                </a:solidFill>
                <a:latin typeface="Arial"/>
                <a:ea typeface="Arial"/>
                <a:cs typeface="Arial"/>
                <a:sym typeface="Arial"/>
              </a:rPr>
              <a:t>Fri-Sep-25: </a:t>
            </a:r>
            <a:r>
              <a:rPr lang="en-CA" sz="2000">
                <a:solidFill>
                  <a:srgbClr val="222222"/>
                </a:solidFill>
                <a:latin typeface="Arial"/>
                <a:ea typeface="Arial"/>
                <a:cs typeface="Arial"/>
                <a:sym typeface="Arial"/>
              </a:rPr>
              <a:t>Guided reflection in small groups</a:t>
            </a:r>
            <a:br>
              <a:rPr lang="en-CA" sz="2000">
                <a:solidFill>
                  <a:srgbClr val="222222"/>
                </a:solidFill>
                <a:latin typeface="Arial"/>
                <a:ea typeface="Arial"/>
                <a:cs typeface="Arial"/>
                <a:sym typeface="Arial"/>
              </a:rPr>
            </a:br>
            <a:endParaRPr sz="1100">
              <a:solidFill>
                <a:srgbClr val="222222"/>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2000"/>
              <a:buFont typeface="Arial"/>
              <a:buChar char="•"/>
            </a:pPr>
            <a:r>
              <a:rPr b="1" lang="en-CA" sz="2000">
                <a:solidFill>
                  <a:srgbClr val="222222"/>
                </a:solidFill>
                <a:latin typeface="Arial"/>
                <a:ea typeface="Arial"/>
                <a:cs typeface="Arial"/>
                <a:sym typeface="Arial"/>
              </a:rPr>
              <a:t>Fri-Oct-2: </a:t>
            </a:r>
            <a:r>
              <a:rPr lang="en-CA" sz="2000">
                <a:solidFill>
                  <a:srgbClr val="222222"/>
                </a:solidFill>
                <a:latin typeface="Arial"/>
                <a:ea typeface="Arial"/>
                <a:cs typeface="Arial"/>
                <a:sym typeface="Arial"/>
              </a:rPr>
              <a:t>Session 2 - Solidarity In Action + BIPOC Only Breakout Room</a:t>
            </a:r>
            <a:endParaRPr sz="2000">
              <a:solidFill>
                <a:srgbClr val="222222"/>
              </a:solidFill>
              <a:latin typeface="Arial"/>
              <a:ea typeface="Arial"/>
              <a:cs typeface="Arial"/>
              <a:sym typeface="Arial"/>
            </a:endParaRPr>
          </a:p>
          <a:p>
            <a:pPr indent="-342900" lvl="1" marL="914400" rtl="0" algn="l">
              <a:lnSpc>
                <a:spcPct val="115000"/>
              </a:lnSpc>
              <a:spcBef>
                <a:spcPts val="0"/>
              </a:spcBef>
              <a:spcAft>
                <a:spcPts val="0"/>
              </a:spcAft>
              <a:buClr>
                <a:srgbClr val="222222"/>
              </a:buClr>
              <a:buSzPts val="2000"/>
              <a:buFont typeface="Arial"/>
              <a:buChar char="•"/>
            </a:pPr>
            <a:r>
              <a:rPr lang="en-CA" sz="2000">
                <a:solidFill>
                  <a:srgbClr val="222222"/>
                </a:solidFill>
                <a:latin typeface="Arial"/>
                <a:ea typeface="Arial"/>
                <a:cs typeface="Arial"/>
                <a:sym typeface="Arial"/>
              </a:rPr>
              <a:t>Group 1: 9:30am-12:00pm | Group 2: 1:30-4:00pm</a:t>
            </a:r>
            <a:br>
              <a:rPr lang="en-CA" sz="2000">
                <a:solidFill>
                  <a:srgbClr val="222222"/>
                </a:solidFill>
                <a:latin typeface="Arial"/>
                <a:ea typeface="Arial"/>
                <a:cs typeface="Arial"/>
                <a:sym typeface="Arial"/>
              </a:rPr>
            </a:br>
            <a:endParaRPr sz="1200">
              <a:solidFill>
                <a:srgbClr val="222222"/>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2000"/>
              <a:buFont typeface="Arial"/>
              <a:buChar char="•"/>
            </a:pPr>
            <a:r>
              <a:rPr b="1" lang="en-CA" sz="2000">
                <a:solidFill>
                  <a:srgbClr val="222222"/>
                </a:solidFill>
                <a:latin typeface="Arial"/>
                <a:ea typeface="Arial"/>
                <a:cs typeface="Arial"/>
                <a:sym typeface="Arial"/>
              </a:rPr>
              <a:t>Week of Oct-5: </a:t>
            </a:r>
            <a:r>
              <a:rPr lang="en-CA" sz="2000">
                <a:solidFill>
                  <a:srgbClr val="222222"/>
                </a:solidFill>
                <a:latin typeface="Arial"/>
                <a:ea typeface="Arial"/>
                <a:cs typeface="Arial"/>
                <a:sym typeface="Arial"/>
              </a:rPr>
              <a:t>Post-workshop survey via email</a:t>
            </a:r>
            <a:endParaRPr sz="2000">
              <a:solidFill>
                <a:srgbClr val="222222"/>
              </a:solidFill>
              <a:latin typeface="Arial"/>
              <a:ea typeface="Arial"/>
              <a:cs typeface="Arial"/>
              <a:sym typeface="Arial"/>
            </a:endParaRPr>
          </a:p>
          <a:p>
            <a:pPr indent="0" lvl="0" marL="457200" rtl="0" algn="l">
              <a:lnSpc>
                <a:spcPct val="115000"/>
              </a:lnSpc>
              <a:spcBef>
                <a:spcPts val="0"/>
              </a:spcBef>
              <a:spcAft>
                <a:spcPts val="0"/>
              </a:spcAft>
              <a:buSzPts val="2500"/>
              <a:buNone/>
            </a:pPr>
            <a:r>
              <a:t/>
            </a:r>
            <a:endParaRPr sz="2000">
              <a:solidFill>
                <a:srgbClr val="222222"/>
              </a:solidFill>
              <a:latin typeface="Arial"/>
              <a:ea typeface="Arial"/>
              <a:cs typeface="Arial"/>
              <a:sym typeface="Arial"/>
            </a:endParaRPr>
          </a:p>
          <a:p>
            <a:pPr indent="0" lvl="0" marL="0" rtl="0" algn="l">
              <a:lnSpc>
                <a:spcPct val="115000"/>
              </a:lnSpc>
              <a:spcBef>
                <a:spcPts val="0"/>
              </a:spcBef>
              <a:spcAft>
                <a:spcPts val="0"/>
              </a:spcAft>
              <a:buSzPts val="2500"/>
              <a:buNone/>
            </a:pPr>
            <a:r>
              <a:t/>
            </a:r>
            <a:endParaRPr sz="2000">
              <a:solidFill>
                <a:srgbClr val="22222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4" name="Shape 174"/>
        <p:cNvGrpSpPr/>
        <p:nvPr/>
      </p:nvGrpSpPr>
      <p:grpSpPr>
        <a:xfrm>
          <a:off x="0" y="0"/>
          <a:ext cx="0" cy="0"/>
          <a:chOff x="0" y="0"/>
          <a:chExt cx="0" cy="0"/>
        </a:xfrm>
      </p:grpSpPr>
      <p:grpSp>
        <p:nvGrpSpPr>
          <p:cNvPr id="175" name="Google Shape;175;ga60e76b957_0_257"/>
          <p:cNvGrpSpPr/>
          <p:nvPr/>
        </p:nvGrpSpPr>
        <p:grpSpPr>
          <a:xfrm>
            <a:off x="6226151" y="4753095"/>
            <a:ext cx="6007918" cy="685196"/>
            <a:chOff x="326510" y="1439757"/>
            <a:chExt cx="13691700" cy="2118071"/>
          </a:xfrm>
        </p:grpSpPr>
        <p:sp>
          <p:nvSpPr>
            <p:cNvPr id="176" name="Google Shape;176;ga60e76b957_0_257"/>
            <p:cNvSpPr txBox="1"/>
            <p:nvPr/>
          </p:nvSpPr>
          <p:spPr>
            <a:xfrm>
              <a:off x="326510" y="1439757"/>
              <a:ext cx="13691700" cy="13416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0000"/>
                </a:buClr>
                <a:buSzPts val="5000"/>
                <a:buFont typeface="Arial"/>
                <a:buNone/>
              </a:pPr>
              <a:r>
                <a:t/>
              </a:r>
              <a:endParaRPr b="0" i="0" sz="900" u="none" cap="none" strike="noStrike">
                <a:solidFill>
                  <a:srgbClr val="000000"/>
                </a:solidFill>
                <a:latin typeface="Arial"/>
                <a:ea typeface="Arial"/>
                <a:cs typeface="Arial"/>
                <a:sym typeface="Arial"/>
              </a:endParaRPr>
            </a:p>
          </p:txBody>
        </p:sp>
        <p:sp>
          <p:nvSpPr>
            <p:cNvPr id="177" name="Google Shape;177;ga60e76b957_0_257"/>
            <p:cNvSpPr txBox="1"/>
            <p:nvPr/>
          </p:nvSpPr>
          <p:spPr>
            <a:xfrm>
              <a:off x="1186135" y="3067628"/>
              <a:ext cx="11972400" cy="4902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pic>
        <p:nvPicPr>
          <p:cNvPr id="178" name="Google Shape;178;ga60e76b957_0_257"/>
          <p:cNvPicPr preferRelativeResize="0"/>
          <p:nvPr/>
        </p:nvPicPr>
        <p:blipFill rotWithShape="1">
          <a:blip r:embed="rId3">
            <a:alphaModFix/>
          </a:blip>
          <a:srcRect b="0" l="0" r="0" t="0"/>
          <a:stretch/>
        </p:blipFill>
        <p:spPr>
          <a:xfrm>
            <a:off x="1591150" y="392800"/>
            <a:ext cx="9117825" cy="5296475"/>
          </a:xfrm>
          <a:prstGeom prst="rect">
            <a:avLst/>
          </a:prstGeom>
          <a:noFill/>
          <a:ln>
            <a:noFill/>
          </a:ln>
          <a:effectLst>
            <a:outerShdw blurRad="57150" rotWithShape="0" algn="bl" dir="5400000" dist="19050">
              <a:srgbClr val="000000">
                <a:alpha val="50000"/>
              </a:srgbClr>
            </a:outerShdw>
          </a:effectLst>
        </p:spPr>
      </p:pic>
      <p:sp>
        <p:nvSpPr>
          <p:cNvPr id="179" name="Google Shape;179;ga60e76b957_0_257"/>
          <p:cNvSpPr txBox="1"/>
          <p:nvPr/>
        </p:nvSpPr>
        <p:spPr>
          <a:xfrm>
            <a:off x="1245813" y="5897800"/>
            <a:ext cx="9808500" cy="11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2400"/>
              <a:t>Credit: Yamikani Msosa | </a:t>
            </a:r>
            <a:r>
              <a:rPr lang="en-CA" sz="2400" u="sng">
                <a:solidFill>
                  <a:schemeClr val="hlink"/>
                </a:solidFill>
                <a:hlinkClick r:id="rId4"/>
              </a:rPr>
              <a:t>yamimsosa.com</a:t>
            </a:r>
            <a:r>
              <a:rPr lang="en-CA" sz="2400"/>
              <a:t>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3" name="Shape 183"/>
        <p:cNvGrpSpPr/>
        <p:nvPr/>
      </p:nvGrpSpPr>
      <p:grpSpPr>
        <a:xfrm>
          <a:off x="0" y="0"/>
          <a:ext cx="0" cy="0"/>
          <a:chOff x="0" y="0"/>
          <a:chExt cx="0" cy="0"/>
        </a:xfrm>
      </p:grpSpPr>
      <p:grpSp>
        <p:nvGrpSpPr>
          <p:cNvPr id="184" name="Google Shape;184;ga60e76b957_0_409"/>
          <p:cNvGrpSpPr/>
          <p:nvPr/>
        </p:nvGrpSpPr>
        <p:grpSpPr>
          <a:xfrm>
            <a:off x="6226151" y="4753095"/>
            <a:ext cx="6007918" cy="685196"/>
            <a:chOff x="326510" y="1439757"/>
            <a:chExt cx="13691700" cy="2118071"/>
          </a:xfrm>
        </p:grpSpPr>
        <p:sp>
          <p:nvSpPr>
            <p:cNvPr id="185" name="Google Shape;185;ga60e76b957_0_409"/>
            <p:cNvSpPr txBox="1"/>
            <p:nvPr/>
          </p:nvSpPr>
          <p:spPr>
            <a:xfrm>
              <a:off x="326510" y="1439757"/>
              <a:ext cx="13691700" cy="13416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0000"/>
                </a:buClr>
                <a:buSzPts val="5000"/>
                <a:buFont typeface="Arial"/>
                <a:buNone/>
              </a:pPr>
              <a:r>
                <a:t/>
              </a:r>
              <a:endParaRPr b="0" i="0" sz="900" u="none" cap="none" strike="noStrike">
                <a:solidFill>
                  <a:srgbClr val="000000"/>
                </a:solidFill>
                <a:latin typeface="Arial"/>
                <a:ea typeface="Arial"/>
                <a:cs typeface="Arial"/>
                <a:sym typeface="Arial"/>
              </a:endParaRPr>
            </a:p>
          </p:txBody>
        </p:sp>
        <p:sp>
          <p:nvSpPr>
            <p:cNvPr id="186" name="Google Shape;186;ga60e76b957_0_409"/>
            <p:cNvSpPr txBox="1"/>
            <p:nvPr/>
          </p:nvSpPr>
          <p:spPr>
            <a:xfrm>
              <a:off x="1186135" y="3067628"/>
              <a:ext cx="11972400" cy="4902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pic>
        <p:nvPicPr>
          <p:cNvPr id="187" name="Google Shape;187;ga60e76b957_0_409"/>
          <p:cNvPicPr preferRelativeResize="0"/>
          <p:nvPr/>
        </p:nvPicPr>
        <p:blipFill rotWithShape="1">
          <a:blip r:embed="rId3">
            <a:alphaModFix/>
          </a:blip>
          <a:srcRect b="0" l="0" r="0" t="0"/>
          <a:stretch/>
        </p:blipFill>
        <p:spPr>
          <a:xfrm>
            <a:off x="245600" y="953350"/>
            <a:ext cx="5889126" cy="4513716"/>
          </a:xfrm>
          <a:prstGeom prst="rect">
            <a:avLst/>
          </a:prstGeom>
          <a:noFill/>
          <a:ln>
            <a:noFill/>
          </a:ln>
          <a:effectLst>
            <a:outerShdw blurRad="57150" rotWithShape="0" algn="bl" dir="5400000" dist="19050">
              <a:srgbClr val="000000">
                <a:alpha val="50000"/>
              </a:srgbClr>
            </a:outerShdw>
          </a:effectLst>
        </p:spPr>
      </p:pic>
      <p:pic>
        <p:nvPicPr>
          <p:cNvPr id="188" name="Google Shape;188;ga60e76b957_0_409"/>
          <p:cNvPicPr preferRelativeResize="0"/>
          <p:nvPr/>
        </p:nvPicPr>
        <p:blipFill rotWithShape="1">
          <a:blip r:embed="rId4">
            <a:alphaModFix/>
          </a:blip>
          <a:srcRect b="0" l="0" r="0" t="0"/>
          <a:stretch/>
        </p:blipFill>
        <p:spPr>
          <a:xfrm>
            <a:off x="6408655" y="800949"/>
            <a:ext cx="5537419" cy="4798925"/>
          </a:xfrm>
          <a:prstGeom prst="rect">
            <a:avLst/>
          </a:prstGeom>
          <a:noFill/>
          <a:ln>
            <a:noFill/>
          </a:ln>
          <a:effectLst>
            <a:outerShdw blurRad="57150" rotWithShape="0" algn="bl" dir="5400000" dist="19050">
              <a:srgbClr val="000000">
                <a:alpha val="50000"/>
              </a:srgbClr>
            </a:outerShdw>
          </a:effectLst>
        </p:spPr>
      </p:pic>
      <p:sp>
        <p:nvSpPr>
          <p:cNvPr id="189" name="Google Shape;189;ga60e76b957_0_409"/>
          <p:cNvSpPr txBox="1"/>
          <p:nvPr/>
        </p:nvSpPr>
        <p:spPr>
          <a:xfrm>
            <a:off x="1245813" y="5897800"/>
            <a:ext cx="9808500" cy="11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2400"/>
              <a:t>Credit: Yamikani Msosa | </a:t>
            </a:r>
            <a:r>
              <a:rPr lang="en-CA" sz="2400" u="sng">
                <a:solidFill>
                  <a:schemeClr val="hlink"/>
                </a:solidFill>
                <a:hlinkClick r:id="rId5"/>
              </a:rPr>
              <a:t>yamimsosa.com</a:t>
            </a:r>
            <a:r>
              <a:rPr lang="en-CA" sz="2400"/>
              <a:t>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3" name="Shape 193"/>
        <p:cNvGrpSpPr/>
        <p:nvPr/>
      </p:nvGrpSpPr>
      <p:grpSpPr>
        <a:xfrm>
          <a:off x="0" y="0"/>
          <a:ext cx="0" cy="0"/>
          <a:chOff x="0" y="0"/>
          <a:chExt cx="0" cy="0"/>
        </a:xfrm>
      </p:grpSpPr>
      <p:grpSp>
        <p:nvGrpSpPr>
          <p:cNvPr id="194" name="Google Shape;194;ga60e76b957_0_364"/>
          <p:cNvGrpSpPr/>
          <p:nvPr/>
        </p:nvGrpSpPr>
        <p:grpSpPr>
          <a:xfrm>
            <a:off x="6226151" y="4753095"/>
            <a:ext cx="6007918" cy="685196"/>
            <a:chOff x="326510" y="1439757"/>
            <a:chExt cx="13691700" cy="2118071"/>
          </a:xfrm>
        </p:grpSpPr>
        <p:sp>
          <p:nvSpPr>
            <p:cNvPr id="195" name="Google Shape;195;ga60e76b957_0_364"/>
            <p:cNvSpPr txBox="1"/>
            <p:nvPr/>
          </p:nvSpPr>
          <p:spPr>
            <a:xfrm>
              <a:off x="326510" y="1439757"/>
              <a:ext cx="13691700" cy="13416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0000"/>
                </a:buClr>
                <a:buSzPts val="5000"/>
                <a:buFont typeface="Arial"/>
                <a:buNone/>
              </a:pPr>
              <a:r>
                <a:t/>
              </a:r>
              <a:endParaRPr b="0" i="0" sz="900" u="none" cap="none" strike="noStrike">
                <a:solidFill>
                  <a:srgbClr val="000000"/>
                </a:solidFill>
                <a:latin typeface="Arial"/>
                <a:ea typeface="Arial"/>
                <a:cs typeface="Arial"/>
                <a:sym typeface="Arial"/>
              </a:endParaRPr>
            </a:p>
          </p:txBody>
        </p:sp>
        <p:sp>
          <p:nvSpPr>
            <p:cNvPr id="196" name="Google Shape;196;ga60e76b957_0_364"/>
            <p:cNvSpPr txBox="1"/>
            <p:nvPr/>
          </p:nvSpPr>
          <p:spPr>
            <a:xfrm>
              <a:off x="1186135" y="3067628"/>
              <a:ext cx="11972400" cy="4902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grpSp>
        <p:nvGrpSpPr>
          <p:cNvPr id="197" name="Google Shape;197;ga60e76b957_0_364"/>
          <p:cNvGrpSpPr/>
          <p:nvPr/>
        </p:nvGrpSpPr>
        <p:grpSpPr>
          <a:xfrm>
            <a:off x="990600" y="200727"/>
            <a:ext cx="9915125" cy="5049601"/>
            <a:chOff x="990600" y="200727"/>
            <a:chExt cx="9915125" cy="5049601"/>
          </a:xfrm>
        </p:grpSpPr>
        <p:pic>
          <p:nvPicPr>
            <p:cNvPr id="198" name="Google Shape;198;ga60e76b957_0_364"/>
            <p:cNvPicPr preferRelativeResize="0"/>
            <p:nvPr/>
          </p:nvPicPr>
          <p:blipFill rotWithShape="1">
            <a:blip r:embed="rId3">
              <a:alphaModFix/>
            </a:blip>
            <a:srcRect b="0" l="0" r="0" t="0"/>
            <a:stretch/>
          </p:blipFill>
          <p:spPr>
            <a:xfrm>
              <a:off x="5368811" y="200727"/>
              <a:ext cx="5483909" cy="5048427"/>
            </a:xfrm>
            <a:prstGeom prst="rect">
              <a:avLst/>
            </a:prstGeom>
            <a:noFill/>
            <a:ln>
              <a:noFill/>
            </a:ln>
            <a:effectLst>
              <a:outerShdw blurRad="57150" rotWithShape="0" algn="bl" dir="5400000" dist="19050">
                <a:srgbClr val="000000">
                  <a:alpha val="50000"/>
                </a:srgbClr>
              </a:outerShdw>
            </a:effectLst>
          </p:spPr>
        </p:pic>
        <p:pic>
          <p:nvPicPr>
            <p:cNvPr id="199" name="Google Shape;199;ga60e76b957_0_364"/>
            <p:cNvPicPr preferRelativeResize="0"/>
            <p:nvPr/>
          </p:nvPicPr>
          <p:blipFill rotWithShape="1">
            <a:blip r:embed="rId4">
              <a:alphaModFix/>
            </a:blip>
            <a:srcRect b="0" l="24181" r="-7" t="0"/>
            <a:stretch/>
          </p:blipFill>
          <p:spPr>
            <a:xfrm>
              <a:off x="990600" y="222331"/>
              <a:ext cx="4473771" cy="5027997"/>
            </a:xfrm>
            <a:prstGeom prst="rect">
              <a:avLst/>
            </a:prstGeom>
            <a:noFill/>
            <a:ln>
              <a:noFill/>
            </a:ln>
            <a:effectLst>
              <a:outerShdw blurRad="57150" rotWithShape="0" algn="bl" dir="5400000" dist="19050">
                <a:srgbClr val="000000">
                  <a:alpha val="50000"/>
                </a:srgbClr>
              </a:outerShdw>
            </a:effectLst>
          </p:spPr>
        </p:pic>
        <p:pic>
          <p:nvPicPr>
            <p:cNvPr id="200" name="Google Shape;200;ga60e76b957_0_364"/>
            <p:cNvPicPr preferRelativeResize="0"/>
            <p:nvPr/>
          </p:nvPicPr>
          <p:blipFill rotWithShape="1">
            <a:blip r:embed="rId5">
              <a:alphaModFix/>
            </a:blip>
            <a:srcRect b="11613" l="5302" r="11321" t="10956"/>
            <a:stretch/>
          </p:blipFill>
          <p:spPr>
            <a:xfrm>
              <a:off x="5421820" y="3606538"/>
              <a:ext cx="5483905" cy="1642615"/>
            </a:xfrm>
            <a:prstGeom prst="rect">
              <a:avLst/>
            </a:prstGeom>
            <a:noFill/>
            <a:ln>
              <a:noFill/>
            </a:ln>
            <a:effectLst>
              <a:outerShdw blurRad="57150" rotWithShape="0" algn="bl" dir="5400000" dist="19050">
                <a:srgbClr val="000000">
                  <a:alpha val="50000"/>
                </a:srgbClr>
              </a:outerShdw>
            </a:effectLst>
          </p:spPr>
        </p:pic>
        <p:sp>
          <p:nvSpPr>
            <p:cNvPr id="201" name="Google Shape;201;ga60e76b957_0_364"/>
            <p:cNvSpPr/>
            <p:nvPr/>
          </p:nvSpPr>
          <p:spPr>
            <a:xfrm>
              <a:off x="5368800" y="940581"/>
              <a:ext cx="5484000" cy="1038300"/>
            </a:xfrm>
            <a:prstGeom prst="rect">
              <a:avLst/>
            </a:prstGeom>
            <a:solidFill>
              <a:srgbClr val="FFE603"/>
            </a:solidFill>
            <a:ln>
              <a:noFill/>
            </a:ln>
            <a:effectLst>
              <a:outerShdw blurRad="57150" rotWithShape="0" algn="bl" dir="5400000" dist="19050">
                <a:srgbClr val="000000">
                  <a:alpha val="50000"/>
                </a:srgbClr>
              </a:outerShdw>
            </a:effectLst>
          </p:spPr>
          <p:txBody>
            <a:bodyPr anchorCtr="0" anchor="ctr" bIns="60950" lIns="60950" spcFirstLastPara="1" rIns="60950" wrap="square" tIns="60950">
              <a:noAutofit/>
            </a:bodyPr>
            <a:lstStyle/>
            <a:p>
              <a:pPr indent="0" lvl="0" marL="0" marR="0" rtl="0" algn="ctr">
                <a:lnSpc>
                  <a:spcPct val="95000"/>
                </a:lnSpc>
                <a:spcBef>
                  <a:spcPts val="0"/>
                </a:spcBef>
                <a:spcAft>
                  <a:spcPts val="0"/>
                </a:spcAft>
                <a:buClr>
                  <a:schemeClr val="dk1"/>
                </a:buClr>
                <a:buSzPts val="5000"/>
                <a:buFont typeface="Arial"/>
                <a:buNone/>
              </a:pPr>
              <a:r>
                <a:rPr b="0" i="0" lang="en-CA" sz="4400" u="none" cap="none" strike="noStrike">
                  <a:solidFill>
                    <a:schemeClr val="dk1"/>
                  </a:solidFill>
                  <a:latin typeface="Rakkas"/>
                  <a:ea typeface="Rakkas"/>
                  <a:cs typeface="Rakkas"/>
                  <a:sym typeface="Rakkas"/>
                </a:rPr>
                <a:t>Organizational Change </a:t>
              </a:r>
              <a:endParaRPr b="0" i="0" sz="4400" u="none" cap="none" strike="noStrike">
                <a:solidFill>
                  <a:schemeClr val="dk1"/>
                </a:solidFill>
                <a:latin typeface="Arial"/>
                <a:ea typeface="Arial"/>
                <a:cs typeface="Arial"/>
                <a:sym typeface="Arial"/>
              </a:endParaRPr>
            </a:p>
          </p:txBody>
        </p:sp>
      </p:grpSp>
      <p:sp>
        <p:nvSpPr>
          <p:cNvPr id="202" name="Google Shape;202;ga60e76b957_0_364"/>
          <p:cNvSpPr txBox="1"/>
          <p:nvPr/>
        </p:nvSpPr>
        <p:spPr>
          <a:xfrm>
            <a:off x="1245813" y="5897800"/>
            <a:ext cx="9808500" cy="11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2400"/>
              <a:t>Credit: Yamikani Msosa | </a:t>
            </a:r>
            <a:r>
              <a:rPr lang="en-CA" sz="2400" u="sng">
                <a:solidFill>
                  <a:schemeClr val="hlink"/>
                </a:solidFill>
                <a:hlinkClick r:id="rId6"/>
              </a:rPr>
              <a:t>yamimsosa.com</a:t>
            </a:r>
            <a:r>
              <a:rPr lang="en-CA" sz="2400"/>
              <a:t> </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
          <p:cNvSpPr txBox="1"/>
          <p:nvPr>
            <p:ph type="title"/>
          </p:nvPr>
        </p:nvSpPr>
        <p:spPr>
          <a:xfrm>
            <a:off x="487298" y="621025"/>
            <a:ext cx="49932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2"/>
              </a:buClr>
              <a:buSzPts val="2800"/>
              <a:buFont typeface="Arial"/>
              <a:buNone/>
            </a:pPr>
            <a:r>
              <a:rPr lang="en-CA" sz="2900"/>
              <a:t>Guided Group Reflection</a:t>
            </a:r>
            <a:endParaRPr sz="2900"/>
          </a:p>
        </p:txBody>
      </p:sp>
      <p:sp>
        <p:nvSpPr>
          <p:cNvPr id="208" name="Google Shape;208;p4"/>
          <p:cNvSpPr txBox="1"/>
          <p:nvPr>
            <p:ph idx="12" type="sldNum"/>
          </p:nvPr>
        </p:nvSpPr>
        <p:spPr>
          <a:xfrm>
            <a:off x="10862726" y="6155267"/>
            <a:ext cx="87184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09" name="Google Shape;209;p4"/>
          <p:cNvSpPr txBox="1"/>
          <p:nvPr/>
        </p:nvSpPr>
        <p:spPr>
          <a:xfrm>
            <a:off x="630875" y="1779825"/>
            <a:ext cx="4359600" cy="3167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Arial"/>
              <a:buChar char="●"/>
            </a:pPr>
            <a:r>
              <a:rPr lang="en-CA" sz="2400"/>
              <a:t>Small groups with assigned questions, staff mixed across different units</a:t>
            </a:r>
            <a:endParaRPr sz="2400"/>
          </a:p>
          <a:p>
            <a:pPr indent="0" lvl="0" marL="914400" marR="0" rtl="0" algn="l">
              <a:lnSpc>
                <a:spcPct val="100000"/>
              </a:lnSpc>
              <a:spcBef>
                <a:spcPts val="0"/>
              </a:spcBef>
              <a:spcAft>
                <a:spcPts val="0"/>
              </a:spcAft>
              <a:buNone/>
            </a:pPr>
            <a:r>
              <a:t/>
            </a:r>
            <a:endParaRPr sz="2400"/>
          </a:p>
          <a:p>
            <a:pPr indent="-381000" lvl="0" marL="457200" marR="0" rtl="0" algn="l">
              <a:lnSpc>
                <a:spcPct val="100000"/>
              </a:lnSpc>
              <a:spcBef>
                <a:spcPts val="0"/>
              </a:spcBef>
              <a:spcAft>
                <a:spcPts val="0"/>
              </a:spcAft>
              <a:buClr>
                <a:srgbClr val="000000"/>
              </a:buClr>
              <a:buSzPts val="2400"/>
              <a:buFont typeface="Arial"/>
              <a:buChar char="●"/>
            </a:pPr>
            <a:r>
              <a:rPr b="0" i="0" lang="en-CA" sz="2400" u="none" cap="none" strike="noStrike">
                <a:solidFill>
                  <a:srgbClr val="000000"/>
                </a:solidFill>
                <a:latin typeface="Arial"/>
                <a:ea typeface="Arial"/>
                <a:cs typeface="Arial"/>
                <a:sym typeface="Arial"/>
              </a:rPr>
              <a:t>Summary of group discussions / responses </a:t>
            </a:r>
            <a:endParaRPr b="0" i="0" sz="2400" u="none" cap="none" strike="noStrike">
              <a:solidFill>
                <a:srgbClr val="000000"/>
              </a:solidFill>
              <a:latin typeface="Arial"/>
              <a:ea typeface="Arial"/>
              <a:cs typeface="Arial"/>
              <a:sym typeface="Arial"/>
            </a:endParaRPr>
          </a:p>
        </p:txBody>
      </p:sp>
      <p:pic>
        <p:nvPicPr>
          <p:cNvPr id="210" name="Google Shape;210;p4"/>
          <p:cNvPicPr preferRelativeResize="0"/>
          <p:nvPr/>
        </p:nvPicPr>
        <p:blipFill rotWithShape="1">
          <a:blip r:embed="rId3">
            <a:alphaModFix/>
          </a:blip>
          <a:srcRect b="0" l="5619" r="6845" t="0"/>
          <a:stretch/>
        </p:blipFill>
        <p:spPr>
          <a:xfrm>
            <a:off x="5992750" y="838200"/>
            <a:ext cx="5605099" cy="5276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5"/>
          <p:cNvSpPr txBox="1"/>
          <p:nvPr>
            <p:ph type="ctrTitle"/>
          </p:nvPr>
        </p:nvSpPr>
        <p:spPr>
          <a:xfrm>
            <a:off x="652650" y="613277"/>
            <a:ext cx="10055700" cy="16413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2"/>
              </a:buClr>
              <a:buSzPts val="5400"/>
              <a:buNone/>
            </a:pPr>
            <a:r>
              <a:rPr i="1" lang="en-CA" sz="2400"/>
              <a:t>1. Reflecting on your experience in the session and since, where have you been in terms of the comfort-stretch-panic continuum? Can you identify ways in which you have embraced or resisted the discomfort of learning/unlearning?</a:t>
            </a:r>
            <a:endParaRPr i="1" sz="2400"/>
          </a:p>
        </p:txBody>
      </p:sp>
      <p:sp>
        <p:nvSpPr>
          <p:cNvPr id="216" name="Google Shape;216;p5"/>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17" name="Google Shape;217;p5"/>
          <p:cNvSpPr txBox="1"/>
          <p:nvPr/>
        </p:nvSpPr>
        <p:spPr>
          <a:xfrm>
            <a:off x="974100" y="2801700"/>
            <a:ext cx="9412800" cy="30282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15000"/>
              </a:lnSpc>
              <a:spcBef>
                <a:spcPts val="120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Importance of education; </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People willing to learn, but uncomfortable to share, afraid to say the wrong thing</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Not knowing what to say or do resulting in doing and saying nothing</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A sense of ultimate responsibility to change what is covert/acceptable in our environment</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Goal setting in order to make changes seem less impossible</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Review the way we do things</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latin typeface="Arial"/>
                <a:ea typeface="Arial"/>
                <a:cs typeface="Arial"/>
                <a:sym typeface="Arial"/>
              </a:rPr>
              <a:t>Give people equal opportunities</a:t>
            </a:r>
            <a:endParaRPr b="0" i="0" sz="18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chemeClr val="dk1"/>
              </a:buClr>
              <a:buSzPts val="1700"/>
              <a:buFont typeface="Arial"/>
              <a:buChar char="●"/>
            </a:pPr>
            <a:r>
              <a:rPr b="0" i="0" lang="en-CA" sz="1800" u="none" cap="none" strike="noStrike">
                <a:solidFill>
                  <a:schemeClr val="dk1"/>
                </a:solidFill>
                <a:highlight>
                  <a:srgbClr val="FFFF00"/>
                </a:highlight>
                <a:latin typeface="Arial"/>
                <a:ea typeface="Arial"/>
                <a:cs typeface="Arial"/>
                <a:sym typeface="Arial"/>
              </a:rPr>
              <a:t>Not being racist is not enough</a:t>
            </a:r>
            <a:endParaRPr b="0" i="0" sz="1800" u="none" cap="none" strike="noStrike">
              <a:solidFill>
                <a:schemeClr val="dk1"/>
              </a:solidFill>
              <a:highlight>
                <a:srgbClr val="FFFF00"/>
              </a:highlight>
              <a:latin typeface="Arial"/>
              <a:ea typeface="Arial"/>
              <a:cs typeface="Arial"/>
              <a:sym typeface="Arial"/>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Times New Roman"/>
              <a:ea typeface="Times New Roman"/>
              <a:cs typeface="Times New Roman"/>
              <a:sym typeface="Times New Roman"/>
            </a:endParaRPr>
          </a:p>
        </p:txBody>
      </p:sp>
      <p:sp>
        <p:nvSpPr>
          <p:cNvPr id="218" name="Google Shape;218;p5"/>
          <p:cNvSpPr txBox="1"/>
          <p:nvPr/>
        </p:nvSpPr>
        <p:spPr>
          <a:xfrm>
            <a:off x="735775" y="2167800"/>
            <a:ext cx="8537100" cy="6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CA" sz="1700" u="none" cap="none" strike="noStrike">
                <a:solidFill>
                  <a:srgbClr val="000000"/>
                </a:solidFill>
                <a:highlight>
                  <a:srgbClr val="00FFFF"/>
                </a:highlight>
                <a:latin typeface="Arial"/>
                <a:ea typeface="Arial"/>
                <a:cs typeface="Arial"/>
                <a:sym typeface="Arial"/>
              </a:rPr>
              <a:t>People see the need to learn, are willing to stretch out of the comfort and panic zones, but are afraid to act or to speak up.</a:t>
            </a:r>
            <a:endParaRPr b="0" i="0" sz="1700" u="none" cap="none" strike="noStrike">
              <a:solidFill>
                <a:srgbClr val="000000"/>
              </a:solidFill>
              <a:highlight>
                <a:srgbClr val="00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highlight>
                <a:srgbClr val="00FFFF"/>
              </a:highlight>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ph type="ctrTitle"/>
          </p:nvPr>
        </p:nvSpPr>
        <p:spPr>
          <a:xfrm>
            <a:off x="537775" y="477900"/>
            <a:ext cx="11113200" cy="20595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1"/>
              </a:buClr>
              <a:buSzPts val="5400"/>
              <a:buFont typeface="Arial"/>
              <a:buNone/>
            </a:pPr>
            <a:r>
              <a:rPr lang="en-CA" sz="3200"/>
              <a:t>2. What thought or thoughts have become clearer or crystallized for you since attending our first session? Put another way, what was your key learning or takeaway? </a:t>
            </a:r>
            <a:endParaRPr/>
          </a:p>
        </p:txBody>
      </p:sp>
      <p:sp>
        <p:nvSpPr>
          <p:cNvPr id="224" name="Google Shape;224;p35"/>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25" name="Google Shape;225;p35"/>
          <p:cNvSpPr txBox="1"/>
          <p:nvPr/>
        </p:nvSpPr>
        <p:spPr>
          <a:xfrm>
            <a:off x="896150" y="2924300"/>
            <a:ext cx="9131400" cy="21225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Need to learn more</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Racism in our cultural DNA / systemic - need to continuously unlearn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Need to be anti-racist instead of not racist</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Mutual feeling of being uncomfortable with the theme and the issue</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Continuous work/conversation/discussion</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Action plan needs to be implemented</a:t>
            </a:r>
            <a:endParaRPr b="0" i="0" sz="1900" u="none" cap="none" strike="noStrike">
              <a:solidFill>
                <a:srgbClr val="000000"/>
              </a:solidFill>
              <a:latin typeface="Arial"/>
              <a:ea typeface="Arial"/>
              <a:cs typeface="Arial"/>
              <a:sym typeface="Arial"/>
            </a:endParaRPr>
          </a:p>
          <a:p>
            <a:pPr indent="-349250" lvl="0" marL="457200" marR="0" rtl="0" algn="l">
              <a:lnSpc>
                <a:spcPct val="100000"/>
              </a:lnSpc>
              <a:spcBef>
                <a:spcPts val="0"/>
              </a:spcBef>
              <a:spcAft>
                <a:spcPts val="0"/>
              </a:spcAft>
              <a:buClr>
                <a:srgbClr val="000000"/>
              </a:buClr>
              <a:buSzPts val="1900"/>
              <a:buFont typeface="Arial"/>
              <a:buChar char="●"/>
            </a:pPr>
            <a:r>
              <a:rPr b="0" i="0" lang="en-CA" sz="1900" u="none" cap="none" strike="noStrike">
                <a:solidFill>
                  <a:srgbClr val="000000"/>
                </a:solidFill>
                <a:latin typeface="Arial"/>
                <a:ea typeface="Arial"/>
                <a:cs typeface="Arial"/>
                <a:sym typeface="Arial"/>
              </a:rPr>
              <a:t>We can and need to do better as a team</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6"/>
          <p:cNvSpPr txBox="1"/>
          <p:nvPr>
            <p:ph type="ctrTitle"/>
          </p:nvPr>
        </p:nvSpPr>
        <p:spPr>
          <a:xfrm>
            <a:off x="684875" y="517651"/>
            <a:ext cx="10819200" cy="21237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lt1"/>
              </a:buClr>
              <a:buSzPts val="5400"/>
              <a:buFont typeface="Arial"/>
              <a:buNone/>
            </a:pPr>
            <a:r>
              <a:rPr lang="en-CA" sz="3200"/>
              <a:t>3. What question(s) or concern(s) have emerged or persist for you since our first session? What are you hoping will be addressed, clarified or expanded upon in the next session?</a:t>
            </a:r>
            <a:endParaRPr/>
          </a:p>
        </p:txBody>
      </p:sp>
      <p:sp>
        <p:nvSpPr>
          <p:cNvPr id="231" name="Google Shape;231;p36"/>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32" name="Google Shape;232;p36"/>
          <p:cNvSpPr txBox="1"/>
          <p:nvPr/>
        </p:nvSpPr>
        <p:spPr>
          <a:xfrm>
            <a:off x="1235750" y="3046975"/>
            <a:ext cx="9433200" cy="2424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FFF2CC"/>
              </a:buClr>
              <a:buSzPts val="2000"/>
              <a:buFont typeface="Arial"/>
              <a:buChar char="●"/>
            </a:pPr>
            <a:r>
              <a:rPr b="0" i="0" lang="en-CA" sz="2000" u="none" cap="none" strike="noStrike">
                <a:solidFill>
                  <a:srgbClr val="FFF2CC"/>
                </a:solidFill>
                <a:latin typeface="Arial"/>
                <a:ea typeface="Arial"/>
                <a:cs typeface="Arial"/>
                <a:sym typeface="Arial"/>
              </a:rPr>
              <a:t>All groups wanted to know what will happen next, what do do, how to proceed from here;</a:t>
            </a:r>
            <a:endParaRPr b="0" i="0" sz="2000" u="none" cap="none" strike="noStrike">
              <a:solidFill>
                <a:srgbClr val="FFF2CC"/>
              </a:solidFill>
              <a:latin typeface="Arial"/>
              <a:ea typeface="Arial"/>
              <a:cs typeface="Arial"/>
              <a:sym typeface="Arial"/>
            </a:endParaRPr>
          </a:p>
          <a:p>
            <a:pPr indent="-355600" lvl="0" marL="457200" marR="0" rtl="0" algn="l">
              <a:lnSpc>
                <a:spcPct val="100000"/>
              </a:lnSpc>
              <a:spcBef>
                <a:spcPts val="0"/>
              </a:spcBef>
              <a:spcAft>
                <a:spcPts val="0"/>
              </a:spcAft>
              <a:buClr>
                <a:srgbClr val="FFF2CC"/>
              </a:buClr>
              <a:buSzPts val="2000"/>
              <a:buFont typeface="Arial"/>
              <a:buChar char="●"/>
            </a:pPr>
            <a:r>
              <a:rPr b="0" i="0" lang="en-CA" sz="2000" u="none" cap="none" strike="noStrike">
                <a:solidFill>
                  <a:srgbClr val="FFF2CC"/>
                </a:solidFill>
                <a:latin typeface="Arial"/>
                <a:ea typeface="Arial"/>
                <a:cs typeface="Arial"/>
                <a:sym typeface="Arial"/>
              </a:rPr>
              <a:t>How to apply what we learned;</a:t>
            </a:r>
            <a:endParaRPr b="0" i="0" sz="2000" u="none" cap="none" strike="noStrike">
              <a:solidFill>
                <a:srgbClr val="FFF2CC"/>
              </a:solidFill>
              <a:latin typeface="Arial"/>
              <a:ea typeface="Arial"/>
              <a:cs typeface="Arial"/>
              <a:sym typeface="Arial"/>
            </a:endParaRPr>
          </a:p>
          <a:p>
            <a:pPr indent="-355600" lvl="0" marL="457200" marR="0" rtl="0" algn="l">
              <a:lnSpc>
                <a:spcPct val="100000"/>
              </a:lnSpc>
              <a:spcBef>
                <a:spcPts val="0"/>
              </a:spcBef>
              <a:spcAft>
                <a:spcPts val="0"/>
              </a:spcAft>
              <a:buClr>
                <a:srgbClr val="FFF2CC"/>
              </a:buClr>
              <a:buSzPts val="2000"/>
              <a:buFont typeface="Arial"/>
              <a:buChar char="●"/>
            </a:pPr>
            <a:r>
              <a:rPr b="0" i="0" lang="en-CA" sz="2000" u="none" cap="none" strike="noStrike">
                <a:solidFill>
                  <a:srgbClr val="FFF2CC"/>
                </a:solidFill>
                <a:latin typeface="Arial"/>
                <a:ea typeface="Arial"/>
                <a:cs typeface="Arial"/>
                <a:sym typeface="Arial"/>
              </a:rPr>
              <a:t>How to be supportive;</a:t>
            </a:r>
            <a:endParaRPr b="0" i="0" sz="2000" u="none" cap="none" strike="noStrike">
              <a:solidFill>
                <a:srgbClr val="FFF2CC"/>
              </a:solidFill>
              <a:latin typeface="Arial"/>
              <a:ea typeface="Arial"/>
              <a:cs typeface="Arial"/>
              <a:sym typeface="Arial"/>
            </a:endParaRPr>
          </a:p>
          <a:p>
            <a:pPr indent="-355600" lvl="0" marL="457200" marR="0" rtl="0" algn="l">
              <a:lnSpc>
                <a:spcPct val="100000"/>
              </a:lnSpc>
              <a:spcBef>
                <a:spcPts val="0"/>
              </a:spcBef>
              <a:spcAft>
                <a:spcPts val="0"/>
              </a:spcAft>
              <a:buClr>
                <a:srgbClr val="FFF2CC"/>
              </a:buClr>
              <a:buSzPts val="2000"/>
              <a:buFont typeface="Arial"/>
              <a:buChar char="●"/>
            </a:pPr>
            <a:r>
              <a:rPr b="0" i="0" lang="en-CA" sz="2000" u="none" cap="none" strike="noStrike">
                <a:solidFill>
                  <a:srgbClr val="FFF2CC"/>
                </a:solidFill>
                <a:latin typeface="Arial"/>
                <a:ea typeface="Arial"/>
                <a:cs typeface="Arial"/>
                <a:sym typeface="Arial"/>
              </a:rPr>
              <a:t>How to be part of the solution.</a:t>
            </a:r>
            <a:endParaRPr b="0" i="0" sz="2000" u="none" cap="none" strike="noStrike">
              <a:solidFill>
                <a:srgbClr val="FFF2C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FF2CC"/>
              </a:solidFill>
              <a:latin typeface="Arial"/>
              <a:ea typeface="Arial"/>
              <a:cs typeface="Arial"/>
              <a:sym typeface="Arial"/>
            </a:endParaRPr>
          </a:p>
        </p:txBody>
      </p:sp>
      <p:sp>
        <p:nvSpPr>
          <p:cNvPr id="233" name="Google Shape;233;p36"/>
          <p:cNvSpPr txBox="1"/>
          <p:nvPr/>
        </p:nvSpPr>
        <p:spPr>
          <a:xfrm>
            <a:off x="2348875" y="4888400"/>
            <a:ext cx="7584300" cy="163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a60e76b957_0_42"/>
          <p:cNvSpPr txBox="1"/>
          <p:nvPr>
            <p:ph type="title"/>
          </p:nvPr>
        </p:nvSpPr>
        <p:spPr>
          <a:xfrm>
            <a:off x="487298" y="621025"/>
            <a:ext cx="49932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1"/>
              </a:buClr>
              <a:buSzPts val="1100"/>
              <a:buFont typeface="Arial"/>
              <a:buNone/>
            </a:pPr>
            <a:r>
              <a:rPr lang="en-CA" sz="2900"/>
              <a:t>Post-workshop Survey</a:t>
            </a:r>
            <a:endParaRPr sz="2900"/>
          </a:p>
          <a:p>
            <a:pPr indent="0" lvl="0" marL="0" rtl="0" algn="l">
              <a:lnSpc>
                <a:spcPct val="95000"/>
              </a:lnSpc>
              <a:spcBef>
                <a:spcPts val="0"/>
              </a:spcBef>
              <a:spcAft>
                <a:spcPts val="0"/>
              </a:spcAft>
              <a:buClr>
                <a:schemeClr val="dk1"/>
              </a:buClr>
              <a:buSzPts val="1100"/>
              <a:buFont typeface="Arial"/>
              <a:buNone/>
            </a:pPr>
            <a:r>
              <a:t/>
            </a:r>
            <a:endParaRPr sz="2900"/>
          </a:p>
          <a:p>
            <a:pPr indent="0" lvl="0" marL="0" rtl="0" algn="l">
              <a:lnSpc>
                <a:spcPct val="95000"/>
              </a:lnSpc>
              <a:spcBef>
                <a:spcPts val="0"/>
              </a:spcBef>
              <a:spcAft>
                <a:spcPts val="0"/>
              </a:spcAft>
              <a:buClr>
                <a:schemeClr val="dk2"/>
              </a:buClr>
              <a:buSzPts val="2800"/>
              <a:buFont typeface="Arial"/>
              <a:buNone/>
            </a:pPr>
            <a:r>
              <a:t/>
            </a:r>
            <a:endParaRPr sz="2900"/>
          </a:p>
        </p:txBody>
      </p:sp>
      <p:sp>
        <p:nvSpPr>
          <p:cNvPr id="239" name="Google Shape;239;ga60e76b957_0_42"/>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40" name="Google Shape;240;ga60e76b957_0_42"/>
          <p:cNvSpPr txBox="1"/>
          <p:nvPr/>
        </p:nvSpPr>
        <p:spPr>
          <a:xfrm>
            <a:off x="630875" y="1779825"/>
            <a:ext cx="4359600" cy="31677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00000"/>
              </a:lnSpc>
              <a:spcBef>
                <a:spcPts val="0"/>
              </a:spcBef>
              <a:spcAft>
                <a:spcPts val="0"/>
              </a:spcAft>
              <a:buClr>
                <a:srgbClr val="000000"/>
              </a:buClr>
              <a:buSzPts val="2400"/>
              <a:buFont typeface="Arial"/>
              <a:buChar char="●"/>
            </a:pPr>
            <a:r>
              <a:rPr b="0" i="0" lang="en-CA" sz="2400" u="none" cap="none" strike="noStrike">
                <a:solidFill>
                  <a:srgbClr val="000000"/>
                </a:solidFill>
                <a:latin typeface="Arial"/>
                <a:ea typeface="Arial"/>
                <a:cs typeface="Arial"/>
                <a:sym typeface="Arial"/>
              </a:rPr>
              <a:t>Summary of responses </a:t>
            </a:r>
            <a:endParaRPr b="0" i="0" sz="2400" u="none" cap="none" strike="noStrike">
              <a:solidFill>
                <a:srgbClr val="000000"/>
              </a:solidFill>
              <a:latin typeface="Arial"/>
              <a:ea typeface="Arial"/>
              <a:cs typeface="Arial"/>
              <a:sym typeface="Arial"/>
            </a:endParaRPr>
          </a:p>
        </p:txBody>
      </p:sp>
      <p:pic>
        <p:nvPicPr>
          <p:cNvPr id="241" name="Google Shape;241;ga60e76b957_0_42"/>
          <p:cNvPicPr preferRelativeResize="0"/>
          <p:nvPr/>
        </p:nvPicPr>
        <p:blipFill rotWithShape="1">
          <a:blip r:embed="rId3">
            <a:alphaModFix/>
          </a:blip>
          <a:srcRect b="0" l="0" r="0" t="0"/>
          <a:stretch/>
        </p:blipFill>
        <p:spPr>
          <a:xfrm>
            <a:off x="5989898" y="1266283"/>
            <a:ext cx="4993201" cy="4712241"/>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Forms response chart. Question title: How would you rate your understanding of anti-Black racism and your preparedness to understand and address it in your work at Ryerson?. Number of responses: ." id="246" name="Google Shape;246;ga60e76b957_0_18"/>
          <p:cNvPicPr preferRelativeResize="0"/>
          <p:nvPr/>
        </p:nvPicPr>
        <p:blipFill rotWithShape="1">
          <a:blip r:embed="rId3">
            <a:alphaModFix/>
          </a:blip>
          <a:srcRect b="0" l="0" r="0" t="0"/>
          <a:stretch/>
        </p:blipFill>
        <p:spPr>
          <a:xfrm>
            <a:off x="1107550" y="911900"/>
            <a:ext cx="10047200" cy="5243376"/>
          </a:xfrm>
          <a:prstGeom prst="rect">
            <a:avLst/>
          </a:prstGeom>
          <a:noFill/>
          <a:ln>
            <a:noFill/>
          </a:ln>
        </p:spPr>
      </p:pic>
      <p:sp>
        <p:nvSpPr>
          <p:cNvPr id="247" name="Google Shape;247;ga60e76b957_0_18"/>
          <p:cNvSpPr txBox="1"/>
          <p:nvPr>
            <p:ph type="title"/>
          </p:nvPr>
        </p:nvSpPr>
        <p:spPr>
          <a:xfrm>
            <a:off x="487297" y="392415"/>
            <a:ext cx="112569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2"/>
              </a:buClr>
              <a:buSzPts val="2800"/>
              <a:buFont typeface="Arial"/>
              <a:buNone/>
            </a:pPr>
            <a:r>
              <a:rPr lang="en-CA"/>
              <a:t>Pre vs. Post Knowledge &amp; Preparedness</a:t>
            </a:r>
            <a:endParaRPr/>
          </a:p>
        </p:txBody>
      </p:sp>
      <p:sp>
        <p:nvSpPr>
          <p:cNvPr id="248" name="Google Shape;248;ga60e76b957_0_18"/>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ad69a6cb69_0_1"/>
          <p:cNvSpPr txBox="1"/>
          <p:nvPr>
            <p:ph idx="1" type="subTitle"/>
          </p:nvPr>
        </p:nvSpPr>
        <p:spPr>
          <a:xfrm>
            <a:off x="415492" y="1340433"/>
            <a:ext cx="11357700" cy="10569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CA" sz="4000">
                <a:solidFill>
                  <a:schemeClr val="dk1"/>
                </a:solidFill>
                <a:latin typeface="Arial"/>
                <a:ea typeface="Arial"/>
                <a:cs typeface="Arial"/>
                <a:sym typeface="Arial"/>
              </a:rPr>
              <a:t>Toronto and Ryerson University are in the </a:t>
            </a:r>
            <a:endParaRPr sz="4000">
              <a:solidFill>
                <a:schemeClr val="dk1"/>
              </a:solidFill>
              <a:latin typeface="Arial"/>
              <a:ea typeface="Arial"/>
              <a:cs typeface="Arial"/>
              <a:sym typeface="Arial"/>
            </a:endParaRPr>
          </a:p>
          <a:p>
            <a:pPr indent="0" lvl="0" marL="0" rtl="0" algn="ctr">
              <a:spcBef>
                <a:spcPts val="500"/>
              </a:spcBef>
              <a:spcAft>
                <a:spcPts val="0"/>
              </a:spcAft>
              <a:buNone/>
            </a:pPr>
            <a:r>
              <a:rPr lang="en-CA" sz="4000">
                <a:solidFill>
                  <a:schemeClr val="dk1"/>
                </a:solidFill>
                <a:latin typeface="Arial"/>
                <a:ea typeface="Arial"/>
                <a:cs typeface="Arial"/>
                <a:sym typeface="Arial"/>
              </a:rPr>
              <a:t>“</a:t>
            </a:r>
            <a:r>
              <a:rPr b="1" lang="en-CA" sz="4000">
                <a:solidFill>
                  <a:schemeClr val="dk1"/>
                </a:solidFill>
                <a:latin typeface="Arial"/>
                <a:ea typeface="Arial"/>
                <a:cs typeface="Arial"/>
                <a:sym typeface="Arial"/>
              </a:rPr>
              <a:t>Dish With One Spoon Territory</a:t>
            </a:r>
            <a:r>
              <a:rPr lang="en-CA" sz="4000">
                <a:solidFill>
                  <a:schemeClr val="dk1"/>
                </a:solidFill>
                <a:latin typeface="Arial"/>
                <a:ea typeface="Arial"/>
                <a:cs typeface="Arial"/>
                <a:sym typeface="Arial"/>
              </a:rPr>
              <a:t>” </a:t>
            </a:r>
            <a:endParaRPr sz="4000">
              <a:solidFill>
                <a:schemeClr val="dk1"/>
              </a:solidFill>
              <a:latin typeface="Arial"/>
              <a:ea typeface="Arial"/>
              <a:cs typeface="Arial"/>
              <a:sym typeface="Arial"/>
            </a:endParaRPr>
          </a:p>
          <a:p>
            <a:pPr indent="0" lvl="0" marL="0" rtl="0" algn="ctr">
              <a:spcBef>
                <a:spcPts val="500"/>
              </a:spcBef>
              <a:spcAft>
                <a:spcPts val="0"/>
              </a:spcAft>
              <a:buNone/>
            </a:pPr>
            <a:r>
              <a:t/>
            </a:r>
            <a:endParaRPr sz="4000">
              <a:solidFill>
                <a:schemeClr val="dk1"/>
              </a:solidFill>
              <a:latin typeface="Arial"/>
              <a:ea typeface="Arial"/>
              <a:cs typeface="Arial"/>
              <a:sym typeface="Arial"/>
            </a:endParaRPr>
          </a:p>
          <a:p>
            <a:pPr indent="0" lvl="0" marL="0" rtl="0" algn="ctr">
              <a:spcBef>
                <a:spcPts val="500"/>
              </a:spcBef>
              <a:spcAft>
                <a:spcPts val="0"/>
              </a:spcAft>
              <a:buClr>
                <a:schemeClr val="dk1"/>
              </a:buClr>
              <a:buSzPts val="1500"/>
              <a:buFont typeface="Arial"/>
              <a:buNone/>
            </a:pPr>
            <a:r>
              <a:rPr lang="en-CA" sz="3200">
                <a:solidFill>
                  <a:schemeClr val="dk1"/>
                </a:solidFill>
                <a:latin typeface="Arial"/>
                <a:ea typeface="Arial"/>
                <a:cs typeface="Arial"/>
                <a:sym typeface="Arial"/>
              </a:rPr>
              <a:t>The Dish With One Spoon is a treaty between the Anishinaabe, Mississaugas and Haudenosaunee that bound them to share the territory and protect the land.</a:t>
            </a:r>
            <a:endParaRPr sz="3200">
              <a:solidFill>
                <a:schemeClr val="dk1"/>
              </a:solidFill>
              <a:latin typeface="Arial"/>
              <a:ea typeface="Arial"/>
              <a:cs typeface="Arial"/>
              <a:sym typeface="Arial"/>
            </a:endParaRPr>
          </a:p>
          <a:p>
            <a:pPr indent="0" lvl="0" marL="0" rtl="0" algn="ctr">
              <a:spcBef>
                <a:spcPts val="500"/>
              </a:spcBef>
              <a:spcAft>
                <a:spcPts val="0"/>
              </a:spcAft>
              <a:buClr>
                <a:schemeClr val="dk1"/>
              </a:buClr>
              <a:buSzPts val="1500"/>
              <a:buFont typeface="Arial"/>
              <a:buNone/>
            </a:pPr>
            <a:r>
              <a:t/>
            </a:r>
            <a:endParaRPr sz="3200">
              <a:solidFill>
                <a:schemeClr val="dk1"/>
              </a:solidFill>
              <a:latin typeface="Arial"/>
              <a:ea typeface="Arial"/>
              <a:cs typeface="Arial"/>
              <a:sym typeface="Arial"/>
            </a:endParaRPr>
          </a:p>
          <a:p>
            <a:pPr indent="0" lvl="0" marL="0" rtl="0" algn="ctr">
              <a:spcBef>
                <a:spcPts val="500"/>
              </a:spcBef>
              <a:spcAft>
                <a:spcPts val="0"/>
              </a:spcAft>
              <a:buClr>
                <a:schemeClr val="dk1"/>
              </a:buClr>
              <a:buSzPts val="1500"/>
              <a:buFont typeface="Arial"/>
              <a:buNone/>
            </a:pPr>
            <a:r>
              <a:rPr lang="en-CA" sz="3200">
                <a:solidFill>
                  <a:schemeClr val="dk1"/>
                </a:solidFill>
                <a:latin typeface="Arial"/>
                <a:ea typeface="Arial"/>
                <a:cs typeface="Arial"/>
                <a:sym typeface="Arial"/>
              </a:rPr>
              <a:t>All others are invited into this treaty. </a:t>
            </a:r>
            <a:endParaRPr sz="320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a60e76b957_0_0"/>
          <p:cNvSpPr txBox="1"/>
          <p:nvPr>
            <p:ph type="title"/>
          </p:nvPr>
        </p:nvSpPr>
        <p:spPr>
          <a:xfrm>
            <a:off x="487297" y="392415"/>
            <a:ext cx="112569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2"/>
              </a:buClr>
              <a:buSzPts val="2800"/>
              <a:buFont typeface="Arial"/>
              <a:buNone/>
            </a:pPr>
            <a:r>
              <a:rPr lang="en-CA"/>
              <a:t>What did you value about the sessions?</a:t>
            </a:r>
            <a:endParaRPr/>
          </a:p>
        </p:txBody>
      </p:sp>
      <p:sp>
        <p:nvSpPr>
          <p:cNvPr id="254" name="Google Shape;254;ga60e76b957_0_0"/>
          <p:cNvSpPr txBox="1"/>
          <p:nvPr>
            <p:ph idx="1" type="body"/>
          </p:nvPr>
        </p:nvSpPr>
        <p:spPr>
          <a:xfrm>
            <a:off x="487300" y="1091175"/>
            <a:ext cx="10851900" cy="4212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“The opportunities to discuss anti-Black racism with my colleagues, and to be able to openly discuss the systemic issues within our institution.”</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Clr>
                <a:schemeClr val="dk1"/>
              </a:buClr>
              <a:buSzPts val="2500"/>
              <a:buFont typeface="Arial"/>
              <a:buNone/>
            </a:pPr>
            <a:r>
              <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“Public and small group breakout sessions when my Black colleagues were brave enough to share personal lived experience was incredibly eye opening for me. While I appreciate the potential burden that this process can put on my Black colleagues, no book could possibly create the same experience as hearing from someone I work with.”</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“An open forum to ask questions and be asked questions that challenge our pre-existing conceptions of anti-Black racism.”</a:t>
            </a:r>
            <a:endParaRPr sz="2400">
              <a:solidFill>
                <a:srgbClr val="222222"/>
              </a:solidFill>
              <a:latin typeface="Arial"/>
              <a:ea typeface="Arial"/>
              <a:cs typeface="Arial"/>
              <a:sym typeface="Arial"/>
            </a:endParaRPr>
          </a:p>
        </p:txBody>
      </p:sp>
      <p:sp>
        <p:nvSpPr>
          <p:cNvPr id="255" name="Google Shape;255;ga60e76b957_0_0"/>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a60e76b957_0_26"/>
          <p:cNvSpPr txBox="1"/>
          <p:nvPr>
            <p:ph type="title"/>
          </p:nvPr>
        </p:nvSpPr>
        <p:spPr>
          <a:xfrm>
            <a:off x="487297" y="392415"/>
            <a:ext cx="112569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2"/>
              </a:buClr>
              <a:buSzPts val="2800"/>
              <a:buFont typeface="Arial"/>
              <a:buNone/>
            </a:pPr>
            <a:r>
              <a:rPr lang="en-CA"/>
              <a:t>What could have been better?</a:t>
            </a:r>
            <a:endParaRPr/>
          </a:p>
        </p:txBody>
      </p:sp>
      <p:sp>
        <p:nvSpPr>
          <p:cNvPr id="261" name="Google Shape;261;ga60e76b957_0_26"/>
          <p:cNvSpPr txBox="1"/>
          <p:nvPr>
            <p:ph idx="1" type="body"/>
          </p:nvPr>
        </p:nvSpPr>
        <p:spPr>
          <a:xfrm>
            <a:off x="487300" y="1091175"/>
            <a:ext cx="10851900" cy="42126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‘More breakout room time, and with co-workers from shared areas of work.’</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10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‘Given we were working to address a lack of education, educated facilitators in each breakout room would have been helpful.’</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10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“Working in small groups was helpful to share...however there were times when individuals were put on the spot to produce examples and insight that felt a bit rushed or forced.”</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10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“I would have liked everyone to have more of a chance to speak with Yami in a smaller group setting.”</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10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rPr lang="en-CA" sz="2400">
                <a:solidFill>
                  <a:srgbClr val="222222"/>
                </a:solidFill>
                <a:latin typeface="Arial"/>
                <a:ea typeface="Arial"/>
                <a:cs typeface="Arial"/>
                <a:sym typeface="Arial"/>
              </a:rPr>
              <a:t>‘Next steps!!!!!!!!!!!’</a:t>
            </a:r>
            <a:endParaRPr sz="2400">
              <a:solidFill>
                <a:srgbClr val="222222"/>
              </a:solidFill>
              <a:latin typeface="Arial"/>
              <a:ea typeface="Arial"/>
              <a:cs typeface="Arial"/>
              <a:sym typeface="Arial"/>
            </a:endParaRPr>
          </a:p>
          <a:p>
            <a:pPr indent="0" lvl="0" marL="0" rtl="0" algn="just">
              <a:lnSpc>
                <a:spcPct val="100000"/>
              </a:lnSpc>
              <a:spcBef>
                <a:spcPts val="500"/>
              </a:spcBef>
              <a:spcAft>
                <a:spcPts val="0"/>
              </a:spcAft>
              <a:buSzPts val="2500"/>
              <a:buNone/>
            </a:pPr>
            <a:r>
              <a:t/>
            </a:r>
            <a:endParaRPr sz="2400">
              <a:solidFill>
                <a:srgbClr val="222222"/>
              </a:solidFill>
              <a:latin typeface="Arial"/>
              <a:ea typeface="Arial"/>
              <a:cs typeface="Arial"/>
              <a:sym typeface="Arial"/>
            </a:endParaRPr>
          </a:p>
        </p:txBody>
      </p:sp>
      <p:sp>
        <p:nvSpPr>
          <p:cNvPr id="262" name="Google Shape;262;ga60e76b957_0_26"/>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ad69a6cb69_0_144"/>
          <p:cNvSpPr txBox="1"/>
          <p:nvPr>
            <p:ph type="ctrTitle"/>
          </p:nvPr>
        </p:nvSpPr>
        <p:spPr>
          <a:xfrm>
            <a:off x="1011855" y="1547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a:solidFill>
                  <a:schemeClr val="dk2"/>
                </a:solidFill>
              </a:rPr>
              <a:t>BIPOC Staff Group</a:t>
            </a:r>
            <a:endParaRPr>
              <a:solidFill>
                <a:schemeClr val="dk2"/>
              </a:solidFill>
            </a:endParaRPr>
          </a:p>
          <a:p>
            <a:pPr indent="0" lvl="0" marL="0" rtl="0" algn="l">
              <a:lnSpc>
                <a:spcPct val="106250"/>
              </a:lnSpc>
              <a:spcBef>
                <a:spcPts val="0"/>
              </a:spcBef>
              <a:spcAft>
                <a:spcPts val="0"/>
              </a:spcAft>
              <a:buClr>
                <a:schemeClr val="dk1"/>
              </a:buClr>
              <a:buSzPts val="1100"/>
              <a:buFont typeface="Arial"/>
              <a:buNone/>
            </a:pPr>
            <a:r>
              <a:t/>
            </a:r>
            <a:endParaRPr>
              <a:solidFill>
                <a:schemeClr val="dk2"/>
              </a:solidFill>
            </a:endParaRPr>
          </a:p>
          <a:p>
            <a:pPr indent="0" lvl="0" marL="0" rtl="0" algn="l">
              <a:lnSpc>
                <a:spcPct val="106250"/>
              </a:lnSpc>
              <a:spcBef>
                <a:spcPts val="0"/>
              </a:spcBef>
              <a:spcAft>
                <a:spcPts val="0"/>
              </a:spcAft>
              <a:buClr>
                <a:schemeClr val="dk2"/>
              </a:buClr>
              <a:buSzPts val="4800"/>
              <a:buFont typeface="Arial"/>
              <a:buNone/>
            </a:pPr>
            <a:r>
              <a:t/>
            </a:r>
            <a:endParaRPr>
              <a:solidFill>
                <a:schemeClr val="dk2"/>
              </a:solidFill>
            </a:endParaRPr>
          </a:p>
        </p:txBody>
      </p:sp>
      <p:sp>
        <p:nvSpPr>
          <p:cNvPr id="268" name="Google Shape;268;gad69a6cb69_0_144"/>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a60e76b957_0_403"/>
          <p:cNvSpPr txBox="1"/>
          <p:nvPr>
            <p:ph type="ctrTitle"/>
          </p:nvPr>
        </p:nvSpPr>
        <p:spPr>
          <a:xfrm>
            <a:off x="537775" y="477900"/>
            <a:ext cx="11113200" cy="20595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1"/>
              </a:buClr>
              <a:buSzPts val="5400"/>
              <a:buFont typeface="Arial"/>
              <a:buNone/>
            </a:pPr>
            <a:r>
              <a:rPr lang="en-CA" sz="3200"/>
              <a:t>BIPOC Staff Group: Update &amp; Reflection</a:t>
            </a:r>
            <a:endParaRPr/>
          </a:p>
        </p:txBody>
      </p:sp>
      <p:sp>
        <p:nvSpPr>
          <p:cNvPr id="274" name="Google Shape;274;ga60e76b957_0_403"/>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75" name="Google Shape;275;ga60e76b957_0_403"/>
          <p:cNvSpPr txBox="1"/>
          <p:nvPr/>
        </p:nvSpPr>
        <p:spPr>
          <a:xfrm>
            <a:off x="896150" y="1540325"/>
            <a:ext cx="9131400" cy="36588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200000"/>
              </a:lnSpc>
              <a:spcBef>
                <a:spcPts val="0"/>
              </a:spcBef>
              <a:spcAft>
                <a:spcPts val="0"/>
              </a:spcAft>
              <a:buClr>
                <a:srgbClr val="000000"/>
              </a:buClr>
              <a:buSzPts val="2200"/>
              <a:buFont typeface="Arial"/>
              <a:buChar char="●"/>
            </a:pPr>
            <a:r>
              <a:rPr b="0" i="0" lang="en-CA" sz="2200" u="sng" cap="none" strike="noStrike">
                <a:solidFill>
                  <a:srgbClr val="000000"/>
                </a:solidFill>
                <a:latin typeface="Arial"/>
                <a:ea typeface="Arial"/>
                <a:cs typeface="Arial"/>
                <a:sym typeface="Arial"/>
              </a:rPr>
              <a:t>Small</a:t>
            </a:r>
            <a:r>
              <a:rPr b="0" i="0" lang="en-CA" sz="2200" u="none" cap="none" strike="noStrike">
                <a:solidFill>
                  <a:srgbClr val="000000"/>
                </a:solidFill>
                <a:latin typeface="Arial"/>
                <a:ea typeface="Arial"/>
                <a:cs typeface="Arial"/>
                <a:sym typeface="Arial"/>
              </a:rPr>
              <a:t> group of BIPOC staff meeting to reflect, connect, share</a:t>
            </a:r>
            <a:endParaRPr b="0" i="0" sz="2200" u="none" cap="none" strike="noStrike">
              <a:solidFill>
                <a:srgbClr val="000000"/>
              </a:solidFill>
              <a:latin typeface="Arial"/>
              <a:ea typeface="Arial"/>
              <a:cs typeface="Arial"/>
              <a:sym typeface="Arial"/>
            </a:endParaRPr>
          </a:p>
          <a:p>
            <a:pPr indent="-368300" lvl="0" marL="457200" marR="0" rtl="0" algn="l">
              <a:lnSpc>
                <a:spcPct val="200000"/>
              </a:lnSpc>
              <a:spcBef>
                <a:spcPts val="0"/>
              </a:spcBef>
              <a:spcAft>
                <a:spcPts val="0"/>
              </a:spcAft>
              <a:buClr>
                <a:srgbClr val="000000"/>
              </a:buClr>
              <a:buSzPts val="2200"/>
              <a:buFont typeface="Arial"/>
              <a:buChar char="●"/>
            </a:pPr>
            <a:r>
              <a:rPr b="0" i="0" lang="en-CA" sz="2200" u="none" cap="none" strike="noStrike">
                <a:solidFill>
                  <a:srgbClr val="000000"/>
                </a:solidFill>
                <a:latin typeface="Arial"/>
                <a:ea typeface="Arial"/>
                <a:cs typeface="Arial"/>
                <a:sym typeface="Arial"/>
              </a:rPr>
              <a:t>Intention to meet before and after group-wide sessions to guide us</a:t>
            </a:r>
            <a:endParaRPr b="0" i="0" sz="2200" u="none" cap="none" strike="noStrike">
              <a:solidFill>
                <a:srgbClr val="000000"/>
              </a:solidFill>
              <a:latin typeface="Arial"/>
              <a:ea typeface="Arial"/>
              <a:cs typeface="Arial"/>
              <a:sym typeface="Arial"/>
            </a:endParaRPr>
          </a:p>
          <a:p>
            <a:pPr indent="-368300" lvl="0" marL="457200" marR="0" rtl="0" algn="l">
              <a:lnSpc>
                <a:spcPct val="200000"/>
              </a:lnSpc>
              <a:spcBef>
                <a:spcPts val="0"/>
              </a:spcBef>
              <a:spcAft>
                <a:spcPts val="0"/>
              </a:spcAft>
              <a:buClr>
                <a:srgbClr val="000000"/>
              </a:buClr>
              <a:buSzPts val="2200"/>
              <a:buFont typeface="Arial"/>
              <a:buChar char="●"/>
            </a:pPr>
            <a:r>
              <a:rPr b="0" i="0" lang="en-CA" sz="2200" u="none" cap="none" strike="noStrike">
                <a:solidFill>
                  <a:srgbClr val="000000"/>
                </a:solidFill>
                <a:latin typeface="Arial"/>
                <a:ea typeface="Arial"/>
                <a:cs typeface="Arial"/>
                <a:sym typeface="Arial"/>
              </a:rPr>
              <a:t>Inviting AP and others in as desired</a:t>
            </a:r>
            <a:endParaRPr b="0" i="0" sz="2200" u="none" cap="none" strike="noStrike">
              <a:solidFill>
                <a:srgbClr val="000000"/>
              </a:solidFill>
              <a:latin typeface="Arial"/>
              <a:ea typeface="Arial"/>
              <a:cs typeface="Arial"/>
              <a:sym typeface="Arial"/>
            </a:endParaRPr>
          </a:p>
          <a:p>
            <a:pPr indent="-368300" lvl="0" marL="457200" marR="0" rtl="0" algn="l">
              <a:lnSpc>
                <a:spcPct val="200000"/>
              </a:lnSpc>
              <a:spcBef>
                <a:spcPts val="0"/>
              </a:spcBef>
              <a:spcAft>
                <a:spcPts val="0"/>
              </a:spcAft>
              <a:buClr>
                <a:srgbClr val="000000"/>
              </a:buClr>
              <a:buSzPts val="2200"/>
              <a:buFont typeface="Arial"/>
              <a:buChar char="●"/>
            </a:pPr>
            <a:r>
              <a:rPr b="0" i="0" lang="en-CA" sz="2200" u="none" cap="none" strike="noStrike">
                <a:solidFill>
                  <a:srgbClr val="000000"/>
                </a:solidFill>
                <a:latin typeface="Arial"/>
                <a:ea typeface="Arial"/>
                <a:cs typeface="Arial"/>
                <a:sym typeface="Arial"/>
              </a:rPr>
              <a:t>Reflection from last meeting</a:t>
            </a:r>
            <a:endParaRPr b="0" i="0" sz="22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a60e76b957_0_139"/>
          <p:cNvSpPr txBox="1"/>
          <p:nvPr>
            <p:ph type="ctrTitle"/>
          </p:nvPr>
        </p:nvSpPr>
        <p:spPr>
          <a:xfrm>
            <a:off x="1011855" y="1547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2"/>
              </a:buClr>
              <a:buSzPts val="4800"/>
              <a:buFont typeface="Arial"/>
              <a:buNone/>
            </a:pPr>
            <a:r>
              <a:rPr lang="en-CA">
                <a:solidFill>
                  <a:schemeClr val="dk2"/>
                </a:solidFill>
              </a:rPr>
              <a:t>What’s next for us</a:t>
            </a:r>
            <a:endParaRPr>
              <a:solidFill>
                <a:schemeClr val="dk2"/>
              </a:solidFill>
            </a:endParaRPr>
          </a:p>
        </p:txBody>
      </p:sp>
      <p:sp>
        <p:nvSpPr>
          <p:cNvPr id="281" name="Google Shape;281;ga60e76b957_0_139"/>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ad69a6cb69_0_204"/>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87" name="Google Shape;287;gad69a6cb69_0_204"/>
          <p:cNvSpPr txBox="1"/>
          <p:nvPr>
            <p:ph idx="4294967295" type="ctrTitle"/>
          </p:nvPr>
        </p:nvSpPr>
        <p:spPr>
          <a:xfrm>
            <a:off x="859455" y="10902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2"/>
              </a:buClr>
              <a:buSzPts val="4800"/>
              <a:buFont typeface="Arial"/>
              <a:buNone/>
            </a:pPr>
            <a:r>
              <a:rPr lang="en-CA" sz="3100">
                <a:solidFill>
                  <a:schemeClr val="dk2"/>
                </a:solidFill>
              </a:rPr>
              <a:t>Learning from what’s happening around us</a:t>
            </a:r>
            <a:endParaRPr sz="3100"/>
          </a:p>
        </p:txBody>
      </p:sp>
      <p:sp>
        <p:nvSpPr>
          <p:cNvPr id="288" name="Google Shape;288;gad69a6cb69_0_204"/>
          <p:cNvSpPr/>
          <p:nvPr/>
        </p:nvSpPr>
        <p:spPr>
          <a:xfrm>
            <a:off x="859455" y="2064941"/>
            <a:ext cx="10185300" cy="2169900"/>
          </a:xfrm>
          <a:prstGeom prst="rect">
            <a:avLst/>
          </a:prstGeom>
          <a:noFill/>
          <a:ln>
            <a:noFill/>
          </a:ln>
        </p:spPr>
        <p:txBody>
          <a:bodyPr anchorCtr="0" anchor="t" bIns="45700" lIns="91425" spcFirstLastPara="1" rIns="91425" wrap="square" tIns="45700">
            <a:noAutofit/>
          </a:bodyPr>
          <a:lstStyle/>
          <a:p>
            <a:pPr indent="-400050" lvl="0" marL="457200" marR="0" rtl="0" algn="l">
              <a:lnSpc>
                <a:spcPct val="150000"/>
              </a:lnSpc>
              <a:spcBef>
                <a:spcPts val="0"/>
              </a:spcBef>
              <a:spcAft>
                <a:spcPts val="0"/>
              </a:spcAft>
              <a:buClr>
                <a:srgbClr val="000000"/>
              </a:buClr>
              <a:buSzPts val="2700"/>
              <a:buFont typeface="Arial"/>
              <a:buAutoNum type="arabicPeriod"/>
            </a:pPr>
            <a:r>
              <a:rPr lang="en-CA" sz="2700"/>
              <a:t>Ryerson Anti-Black Racism Climate Review</a:t>
            </a:r>
            <a:endParaRPr sz="2700"/>
          </a:p>
          <a:p>
            <a:pPr indent="-400050" lvl="0" marL="457200" marR="0" rtl="0" algn="l">
              <a:lnSpc>
                <a:spcPct val="150000"/>
              </a:lnSpc>
              <a:spcBef>
                <a:spcPts val="0"/>
              </a:spcBef>
              <a:spcAft>
                <a:spcPts val="0"/>
              </a:spcAft>
              <a:buClr>
                <a:srgbClr val="000000"/>
              </a:buClr>
              <a:buSzPts val="2700"/>
              <a:buFont typeface="Arial"/>
              <a:buAutoNum type="arabicPeriod"/>
            </a:pPr>
            <a:r>
              <a:rPr b="0" i="0" lang="en-CA" sz="2700" u="none" cap="none" strike="noStrike">
                <a:solidFill>
                  <a:srgbClr val="000000"/>
                </a:solidFill>
                <a:latin typeface="Arial"/>
                <a:ea typeface="Arial"/>
                <a:cs typeface="Arial"/>
                <a:sym typeface="Arial"/>
              </a:rPr>
              <a:t>OUA / USports committees</a:t>
            </a:r>
            <a:endParaRPr b="0" i="0" sz="2700" u="none" cap="none" strike="noStrike">
              <a:solidFill>
                <a:srgbClr val="000000"/>
              </a:solidFill>
              <a:latin typeface="Arial"/>
              <a:ea typeface="Arial"/>
              <a:cs typeface="Arial"/>
              <a:sym typeface="Arial"/>
            </a:endParaRPr>
          </a:p>
          <a:p>
            <a:pPr indent="-400050" lvl="0" marL="457200" marR="0" rtl="0" algn="l">
              <a:lnSpc>
                <a:spcPct val="150000"/>
              </a:lnSpc>
              <a:spcBef>
                <a:spcPts val="0"/>
              </a:spcBef>
              <a:spcAft>
                <a:spcPts val="0"/>
              </a:spcAft>
              <a:buClr>
                <a:srgbClr val="000000"/>
              </a:buClr>
              <a:buSzPts val="2700"/>
              <a:buFont typeface="Arial"/>
              <a:buAutoNum type="arabicPeriod"/>
            </a:pPr>
            <a:r>
              <a:rPr b="0" i="0" lang="en-CA" sz="2700" u="none" cap="none" strike="noStrike">
                <a:solidFill>
                  <a:srgbClr val="000000"/>
                </a:solidFill>
                <a:latin typeface="Arial"/>
                <a:ea typeface="Arial"/>
                <a:cs typeface="Arial"/>
                <a:sym typeface="Arial"/>
              </a:rPr>
              <a:t>McMaster </a:t>
            </a:r>
            <a:r>
              <a:rPr lang="en-CA" sz="2700"/>
              <a:t>A</a:t>
            </a:r>
            <a:r>
              <a:rPr b="0" i="0" lang="en-CA" sz="2700" u="none" cap="none" strike="noStrike">
                <a:solidFill>
                  <a:srgbClr val="000000"/>
                </a:solidFill>
                <a:latin typeface="Arial"/>
                <a:ea typeface="Arial"/>
                <a:cs typeface="Arial"/>
                <a:sym typeface="Arial"/>
              </a:rPr>
              <a:t>nti-Black </a:t>
            </a:r>
            <a:r>
              <a:rPr lang="en-CA" sz="2700"/>
              <a:t>R</a:t>
            </a:r>
            <a:r>
              <a:rPr b="0" i="0" lang="en-CA" sz="2700" u="none" cap="none" strike="noStrike">
                <a:solidFill>
                  <a:srgbClr val="000000"/>
                </a:solidFill>
                <a:latin typeface="Arial"/>
                <a:ea typeface="Arial"/>
                <a:cs typeface="Arial"/>
                <a:sym typeface="Arial"/>
              </a:rPr>
              <a:t>acism </a:t>
            </a:r>
            <a:r>
              <a:rPr lang="en-CA" sz="2700"/>
              <a:t>R</a:t>
            </a:r>
            <a:r>
              <a:rPr b="0" i="0" lang="en-CA" sz="2700" u="none" cap="none" strike="noStrike">
                <a:solidFill>
                  <a:srgbClr val="000000"/>
                </a:solidFill>
                <a:latin typeface="Arial"/>
                <a:ea typeface="Arial"/>
                <a:cs typeface="Arial"/>
                <a:sym typeface="Arial"/>
              </a:rPr>
              <a:t>eview</a:t>
            </a:r>
            <a:endParaRPr b="0" i="0" sz="2700" u="none" cap="none" strike="noStrike">
              <a:solidFill>
                <a:srgbClr val="000000"/>
              </a:solidFill>
              <a:latin typeface="Arial"/>
              <a:ea typeface="Arial"/>
              <a:cs typeface="Arial"/>
              <a:sym typeface="Arial"/>
            </a:endParaRPr>
          </a:p>
          <a:p>
            <a:pPr indent="-400050" lvl="0" marL="457200" rtl="0" algn="l">
              <a:lnSpc>
                <a:spcPct val="150000"/>
              </a:lnSpc>
              <a:spcBef>
                <a:spcPts val="0"/>
              </a:spcBef>
              <a:spcAft>
                <a:spcPts val="0"/>
              </a:spcAft>
              <a:buClr>
                <a:schemeClr val="dk1"/>
              </a:buClr>
              <a:buSzPts val="2700"/>
              <a:buAutoNum type="arabicPeriod"/>
            </a:pPr>
            <a:r>
              <a:rPr lang="en-CA" sz="2700">
                <a:solidFill>
                  <a:schemeClr val="dk1"/>
                </a:solidFill>
              </a:rPr>
              <a:t>NIRSA 21 Day Challenge, Roundtable in November</a:t>
            </a:r>
            <a:endParaRPr sz="2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2"/>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294" name="Google Shape;294;p32"/>
          <p:cNvSpPr txBox="1"/>
          <p:nvPr>
            <p:ph type="ctrTitle"/>
          </p:nvPr>
        </p:nvSpPr>
        <p:spPr>
          <a:xfrm>
            <a:off x="758032" y="931124"/>
            <a:ext cx="6998466" cy="476201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1"/>
              </a:buClr>
              <a:buSzPts val="5400"/>
              <a:buFont typeface="Arial"/>
              <a:buNone/>
            </a:pPr>
            <a:r>
              <a:rPr lang="en-CA" sz="3600">
                <a:highlight>
                  <a:srgbClr val="FFFF00"/>
                </a:highlight>
              </a:rPr>
              <a:t>Anti-Black Racism on Campus</a:t>
            </a:r>
            <a:br>
              <a:rPr lang="en-CA" sz="3600">
                <a:highlight>
                  <a:srgbClr val="FFFF00"/>
                </a:highlight>
              </a:rPr>
            </a:br>
            <a:br>
              <a:rPr lang="en-CA" sz="1800"/>
            </a:br>
            <a:r>
              <a:rPr b="0" lang="en-CA" sz="1800">
                <a:solidFill>
                  <a:srgbClr val="FFFFFF"/>
                </a:solidFill>
              </a:rPr>
              <a:t>In 2010, the Taskforce on Anti-Racism at Ryerson University released a report that examined systemic racial issues and barriers on campus. </a:t>
            </a:r>
            <a:br>
              <a:rPr b="0" lang="en-CA" sz="1800">
                <a:solidFill>
                  <a:srgbClr val="FFFFFF"/>
                </a:solidFill>
              </a:rPr>
            </a:br>
            <a:br>
              <a:rPr b="0" lang="en-CA" sz="1800">
                <a:solidFill>
                  <a:srgbClr val="FFFFFF"/>
                </a:solidFill>
              </a:rPr>
            </a:br>
            <a:r>
              <a:rPr b="0" lang="en-CA" sz="1800">
                <a:solidFill>
                  <a:srgbClr val="FFFFFF"/>
                </a:solidFill>
              </a:rPr>
              <a:t>A few years later, the student group Black Liberation Collective–Ryerson, raised new concerns regarding the prevalence of anti-Black racism on campus. </a:t>
            </a:r>
            <a:br>
              <a:rPr b="0" lang="en-CA" sz="1800">
                <a:solidFill>
                  <a:srgbClr val="FFFFFF"/>
                </a:solidFill>
              </a:rPr>
            </a:br>
            <a:br>
              <a:rPr b="0" lang="en-CA" sz="1800">
                <a:solidFill>
                  <a:srgbClr val="FFFFFF"/>
                </a:solidFill>
              </a:rPr>
            </a:br>
            <a:r>
              <a:rPr b="0" lang="en-CA" sz="1800">
                <a:solidFill>
                  <a:srgbClr val="FFFFFF"/>
                </a:solidFill>
              </a:rPr>
              <a:t>In response to these concerns and as the tenth anniversary of that report approached, the university embarked on the Anti-Black Racism Campus Climate Review in 2019.</a:t>
            </a:r>
            <a:br>
              <a:rPr b="0" lang="en-CA" sz="1800">
                <a:solidFill>
                  <a:srgbClr val="FFFFFF"/>
                </a:solidFill>
              </a:rPr>
            </a:br>
            <a:br>
              <a:rPr b="0" lang="en-CA" sz="1800">
                <a:solidFill>
                  <a:srgbClr val="FFFFFF"/>
                </a:solidFill>
              </a:rPr>
            </a:br>
            <a:r>
              <a:rPr b="0" lang="en-CA" sz="1800">
                <a:solidFill>
                  <a:srgbClr val="FFFFFF"/>
                </a:solidFill>
              </a:rPr>
              <a:t>Latest report released on July 17 2020.</a:t>
            </a:r>
            <a:br>
              <a:rPr b="0" lang="en-CA" sz="1800"/>
            </a:br>
            <a:br>
              <a:rPr b="0" lang="en-CA" sz="1800"/>
            </a:br>
            <a:endParaRPr b="0" sz="1800"/>
          </a:p>
        </p:txBody>
      </p:sp>
      <p:pic>
        <p:nvPicPr>
          <p:cNvPr id="295" name="Google Shape;295;p32"/>
          <p:cNvPicPr preferRelativeResize="0"/>
          <p:nvPr/>
        </p:nvPicPr>
        <p:blipFill rotWithShape="1">
          <a:blip r:embed="rId3">
            <a:alphaModFix/>
          </a:blip>
          <a:srcRect b="0" l="0" r="0" t="0"/>
          <a:stretch/>
        </p:blipFill>
        <p:spPr>
          <a:xfrm>
            <a:off x="7882450" y="1160263"/>
            <a:ext cx="3557950" cy="4537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ad69a6cb69_0_187"/>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pic>
        <p:nvPicPr>
          <p:cNvPr id="301" name="Google Shape;301;gad69a6cb69_0_187"/>
          <p:cNvPicPr preferRelativeResize="0"/>
          <p:nvPr/>
        </p:nvPicPr>
        <p:blipFill>
          <a:blip r:embed="rId3">
            <a:alphaModFix/>
          </a:blip>
          <a:stretch>
            <a:fillRect/>
          </a:stretch>
        </p:blipFill>
        <p:spPr>
          <a:xfrm>
            <a:off x="6311375" y="2143038"/>
            <a:ext cx="5192702" cy="2935337"/>
          </a:xfrm>
          <a:prstGeom prst="rect">
            <a:avLst/>
          </a:prstGeom>
          <a:noFill/>
          <a:ln>
            <a:noFill/>
          </a:ln>
        </p:spPr>
      </p:pic>
      <p:sp>
        <p:nvSpPr>
          <p:cNvPr id="302" name="Google Shape;302;gad69a6cb69_0_187"/>
          <p:cNvSpPr txBox="1"/>
          <p:nvPr>
            <p:ph type="ctrTitle"/>
          </p:nvPr>
        </p:nvSpPr>
        <p:spPr>
          <a:xfrm>
            <a:off x="700877" y="673650"/>
            <a:ext cx="5192700" cy="47619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1"/>
              </a:buClr>
              <a:buSzPts val="5400"/>
              <a:buFont typeface="Arial"/>
              <a:buNone/>
            </a:pPr>
            <a:r>
              <a:rPr lang="en-CA" sz="3600">
                <a:solidFill>
                  <a:srgbClr val="000000"/>
                </a:solidFill>
                <a:highlight>
                  <a:srgbClr val="FFFF00"/>
                </a:highlight>
              </a:rPr>
              <a:t>OUA BBI Taskforce</a:t>
            </a:r>
            <a:endParaRPr sz="3600">
              <a:solidFill>
                <a:srgbClr val="000000"/>
              </a:solidFill>
              <a:highlight>
                <a:srgbClr val="FFFF00"/>
              </a:highlight>
            </a:endParaRPr>
          </a:p>
          <a:p>
            <a:pPr indent="0" lvl="0" marL="0" rtl="0" algn="l">
              <a:lnSpc>
                <a:spcPct val="94444"/>
              </a:lnSpc>
              <a:spcBef>
                <a:spcPts val="0"/>
              </a:spcBef>
              <a:spcAft>
                <a:spcPts val="0"/>
              </a:spcAft>
              <a:buClr>
                <a:schemeClr val="dk1"/>
              </a:buClr>
              <a:buSzPts val="5400"/>
              <a:buFont typeface="Arial"/>
              <a:buNone/>
            </a:pPr>
            <a:r>
              <a:t/>
            </a:r>
            <a:endParaRPr sz="3600">
              <a:solidFill>
                <a:srgbClr val="000000"/>
              </a:solidFill>
              <a:highlight>
                <a:srgbClr val="FFFF00"/>
              </a:highlight>
            </a:endParaRPr>
          </a:p>
          <a:p>
            <a:pPr indent="0" lvl="0" marL="0" rtl="0" algn="just">
              <a:lnSpc>
                <a:spcPct val="115000"/>
              </a:lnSpc>
              <a:spcBef>
                <a:spcPts val="0"/>
              </a:spcBef>
              <a:spcAft>
                <a:spcPts val="0"/>
              </a:spcAft>
              <a:buClr>
                <a:schemeClr val="dk1"/>
              </a:buClr>
              <a:buSzPts val="1100"/>
              <a:buFont typeface="Arial"/>
              <a:buNone/>
            </a:pPr>
            <a:r>
              <a:rPr lang="en-CA" sz="2300"/>
              <a:t>Mandate: </a:t>
            </a:r>
            <a:r>
              <a:rPr b="0" lang="en-CA" sz="2300"/>
              <a:t>To use the BBI Task Force as a platform to make positive change across the province, through building strategies to increase diversity and representation across the OUA, and to drive policy change to remove systemic barriers regarding racism</a:t>
            </a:r>
            <a:endParaRPr b="0" sz="2300"/>
          </a:p>
          <a:p>
            <a:pPr indent="0" lvl="0" marL="0" rtl="0" algn="just">
              <a:lnSpc>
                <a:spcPct val="115000"/>
              </a:lnSpc>
              <a:spcBef>
                <a:spcPts val="0"/>
              </a:spcBef>
              <a:spcAft>
                <a:spcPts val="0"/>
              </a:spcAft>
              <a:buClr>
                <a:schemeClr val="dk1"/>
              </a:buClr>
              <a:buSzPts val="1100"/>
              <a:buFont typeface="Arial"/>
              <a:buNone/>
            </a:pPr>
            <a:r>
              <a:t/>
            </a:r>
            <a:endParaRPr b="0" sz="2300"/>
          </a:p>
          <a:p>
            <a:pPr indent="0" lvl="0" marL="0" rtl="0" algn="just">
              <a:lnSpc>
                <a:spcPct val="115000"/>
              </a:lnSpc>
              <a:spcBef>
                <a:spcPts val="0"/>
              </a:spcBef>
              <a:spcAft>
                <a:spcPts val="0"/>
              </a:spcAft>
              <a:buClr>
                <a:schemeClr val="dk1"/>
              </a:buClr>
              <a:buSzPts val="1100"/>
              <a:buFont typeface="Arial"/>
              <a:buNone/>
            </a:pPr>
            <a:r>
              <a:rPr b="0" lang="en-CA" sz="2300"/>
              <a:t>→ OUA AGM Report</a:t>
            </a:r>
            <a:endParaRPr b="0" sz="2300"/>
          </a:p>
          <a:p>
            <a:pPr indent="0" lvl="0" marL="0" rtl="0" algn="l">
              <a:lnSpc>
                <a:spcPct val="94444"/>
              </a:lnSpc>
              <a:spcBef>
                <a:spcPts val="0"/>
              </a:spcBef>
              <a:spcAft>
                <a:spcPts val="0"/>
              </a:spcAft>
              <a:buClr>
                <a:schemeClr val="dk1"/>
              </a:buClr>
              <a:buSzPts val="5400"/>
              <a:buFont typeface="Arial"/>
              <a:buNone/>
            </a:pPr>
            <a:br>
              <a:rPr b="0" lang="en-CA" sz="1800"/>
            </a:br>
            <a:endParaRPr b="0"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ad69a6cb69_0_180"/>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308" name="Google Shape;308;gad69a6cb69_0_180"/>
          <p:cNvSpPr txBox="1"/>
          <p:nvPr>
            <p:ph type="ctrTitle"/>
          </p:nvPr>
        </p:nvSpPr>
        <p:spPr>
          <a:xfrm>
            <a:off x="700874" y="673650"/>
            <a:ext cx="8264400" cy="4761900"/>
          </a:xfrm>
          <a:prstGeom prst="rect">
            <a:avLst/>
          </a:prstGeom>
          <a:noFill/>
          <a:ln>
            <a:noFill/>
          </a:ln>
        </p:spPr>
        <p:txBody>
          <a:bodyPr anchorCtr="0" anchor="t" bIns="45700" lIns="91425" spcFirstLastPara="1" rIns="91425" wrap="square" tIns="45700">
            <a:noAutofit/>
          </a:bodyPr>
          <a:lstStyle/>
          <a:p>
            <a:pPr indent="0" lvl="0" marL="0" rtl="0" algn="l">
              <a:lnSpc>
                <a:spcPct val="94444"/>
              </a:lnSpc>
              <a:spcBef>
                <a:spcPts val="0"/>
              </a:spcBef>
              <a:spcAft>
                <a:spcPts val="0"/>
              </a:spcAft>
              <a:buClr>
                <a:schemeClr val="dk1"/>
              </a:buClr>
              <a:buSzPts val="5400"/>
              <a:buFont typeface="Arial"/>
              <a:buNone/>
            </a:pPr>
            <a:r>
              <a:rPr lang="en-CA" sz="3600">
                <a:solidFill>
                  <a:srgbClr val="000000"/>
                </a:solidFill>
                <a:highlight>
                  <a:srgbClr val="FFFF00"/>
                </a:highlight>
              </a:rPr>
              <a:t>McMaster Anti-Black Racism Review</a:t>
            </a:r>
            <a:endParaRPr sz="3600">
              <a:solidFill>
                <a:srgbClr val="000000"/>
              </a:solidFill>
              <a:highlight>
                <a:srgbClr val="FFFF00"/>
              </a:highlight>
            </a:endParaRPr>
          </a:p>
          <a:p>
            <a:pPr indent="0" lvl="0" marL="0" rtl="0" algn="just">
              <a:lnSpc>
                <a:spcPct val="115000"/>
              </a:lnSpc>
              <a:spcBef>
                <a:spcPts val="0"/>
              </a:spcBef>
              <a:spcAft>
                <a:spcPts val="0"/>
              </a:spcAft>
              <a:buClr>
                <a:schemeClr val="dk1"/>
              </a:buClr>
              <a:buSzPts val="1100"/>
              <a:buFont typeface="Arial"/>
              <a:buNone/>
            </a:pPr>
            <a:r>
              <a:t/>
            </a:r>
            <a:endParaRPr b="0" sz="2300"/>
          </a:p>
          <a:p>
            <a:pPr indent="0" lvl="0" marL="0" rtl="0" algn="l">
              <a:lnSpc>
                <a:spcPct val="94444"/>
              </a:lnSpc>
              <a:spcBef>
                <a:spcPts val="0"/>
              </a:spcBef>
              <a:spcAft>
                <a:spcPts val="0"/>
              </a:spcAft>
              <a:buClr>
                <a:schemeClr val="dk1"/>
              </a:buClr>
              <a:buSzPts val="5400"/>
              <a:buFont typeface="Arial"/>
              <a:buNone/>
            </a:pPr>
            <a:br>
              <a:rPr b="0" lang="en-CA" sz="1800"/>
            </a:br>
            <a:endParaRPr b="0" sz="1800"/>
          </a:p>
        </p:txBody>
      </p:sp>
      <p:pic>
        <p:nvPicPr>
          <p:cNvPr id="309" name="Google Shape;309;gad69a6cb69_0_180"/>
          <p:cNvPicPr preferRelativeResize="0"/>
          <p:nvPr/>
        </p:nvPicPr>
        <p:blipFill>
          <a:blip r:embed="rId3">
            <a:alphaModFix/>
          </a:blip>
          <a:stretch>
            <a:fillRect/>
          </a:stretch>
        </p:blipFill>
        <p:spPr>
          <a:xfrm>
            <a:off x="7465225" y="1581150"/>
            <a:ext cx="3675850" cy="4377150"/>
          </a:xfrm>
          <a:prstGeom prst="rect">
            <a:avLst/>
          </a:prstGeom>
          <a:noFill/>
          <a:ln>
            <a:noFill/>
          </a:ln>
        </p:spPr>
      </p:pic>
      <p:sp>
        <p:nvSpPr>
          <p:cNvPr id="310" name="Google Shape;310;gad69a6cb69_0_180"/>
          <p:cNvSpPr txBox="1"/>
          <p:nvPr>
            <p:ph type="ctrTitle"/>
          </p:nvPr>
        </p:nvSpPr>
        <p:spPr>
          <a:xfrm>
            <a:off x="758025" y="931125"/>
            <a:ext cx="6010800" cy="4761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5400"/>
              <a:buFont typeface="Arial"/>
              <a:buNone/>
            </a:pPr>
            <a:br>
              <a:rPr lang="en-CA" sz="3600">
                <a:highlight>
                  <a:srgbClr val="FFFF00"/>
                </a:highlight>
              </a:rPr>
            </a:br>
            <a:br>
              <a:rPr b="0" lang="en-CA" sz="2400"/>
            </a:br>
            <a:r>
              <a:rPr b="0" lang="en-CA" sz="2400"/>
              <a:t>“</a:t>
            </a:r>
            <a:r>
              <a:rPr b="0" lang="en-CA" sz="2400"/>
              <a:t>This report is the outcome of a systemic review of the Black student-athlete experience and McMaster Athletics culture and climate over the last ten years following reports of anti-Black racism from former student-athletes.”</a:t>
            </a:r>
            <a:endParaRPr b="0" sz="2400"/>
          </a:p>
          <a:p>
            <a:pPr indent="0" lvl="0" marL="0" rtl="0" algn="just">
              <a:lnSpc>
                <a:spcPct val="115000"/>
              </a:lnSpc>
              <a:spcBef>
                <a:spcPts val="0"/>
              </a:spcBef>
              <a:spcAft>
                <a:spcPts val="0"/>
              </a:spcAft>
              <a:buClr>
                <a:schemeClr val="dk1"/>
              </a:buClr>
              <a:buSzPts val="5400"/>
              <a:buFont typeface="Arial"/>
              <a:buNone/>
            </a:pPr>
            <a:r>
              <a:t/>
            </a:r>
            <a:endParaRPr b="0" sz="1800"/>
          </a:p>
          <a:p>
            <a:pPr indent="0" lvl="0" marL="0" rtl="0" algn="just">
              <a:lnSpc>
                <a:spcPct val="115000"/>
              </a:lnSpc>
              <a:spcBef>
                <a:spcPts val="0"/>
              </a:spcBef>
              <a:spcAft>
                <a:spcPts val="0"/>
              </a:spcAft>
              <a:buClr>
                <a:schemeClr val="dk1"/>
              </a:buClr>
              <a:buSzPts val="5400"/>
              <a:buFont typeface="Arial"/>
              <a:buNone/>
            </a:pPr>
            <a:r>
              <a:rPr lang="en-CA" sz="1800"/>
              <a:t>→ Released October 27, 2020</a:t>
            </a:r>
            <a:br>
              <a:rPr b="0" lang="en-CA" sz="1800"/>
            </a:br>
            <a:endParaRPr b="0"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ad69a6cb69_0_220"/>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pic>
        <p:nvPicPr>
          <p:cNvPr id="316" name="Google Shape;316;gad69a6cb69_0_220"/>
          <p:cNvPicPr preferRelativeResize="0"/>
          <p:nvPr/>
        </p:nvPicPr>
        <p:blipFill>
          <a:blip r:embed="rId3">
            <a:alphaModFix/>
          </a:blip>
          <a:stretch>
            <a:fillRect/>
          </a:stretch>
        </p:blipFill>
        <p:spPr>
          <a:xfrm>
            <a:off x="7584775" y="1602574"/>
            <a:ext cx="3765850" cy="3991176"/>
          </a:xfrm>
          <a:prstGeom prst="rect">
            <a:avLst/>
          </a:prstGeom>
          <a:noFill/>
          <a:ln>
            <a:noFill/>
          </a:ln>
        </p:spPr>
      </p:pic>
      <p:sp>
        <p:nvSpPr>
          <p:cNvPr id="317" name="Google Shape;317;gad69a6cb69_0_220"/>
          <p:cNvSpPr txBox="1"/>
          <p:nvPr>
            <p:ph type="ctrTitle"/>
          </p:nvPr>
        </p:nvSpPr>
        <p:spPr>
          <a:xfrm>
            <a:off x="758026" y="778725"/>
            <a:ext cx="6153600" cy="4761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5400"/>
              <a:buFont typeface="Arial"/>
              <a:buNone/>
            </a:pPr>
            <a:r>
              <a:rPr lang="en-CA" sz="3600">
                <a:highlight>
                  <a:srgbClr val="FFFF00"/>
                </a:highlight>
              </a:rPr>
              <a:t>NIRSA 21 Day Challenge</a:t>
            </a:r>
            <a:endParaRPr b="0" sz="1800"/>
          </a:p>
          <a:p>
            <a:pPr indent="0" lvl="0" marL="0" rtl="0" algn="l">
              <a:lnSpc>
                <a:spcPct val="94444"/>
              </a:lnSpc>
              <a:spcBef>
                <a:spcPts val="0"/>
              </a:spcBef>
              <a:spcAft>
                <a:spcPts val="0"/>
              </a:spcAft>
              <a:buClr>
                <a:schemeClr val="dk1"/>
              </a:buClr>
              <a:buSzPts val="5400"/>
              <a:buFont typeface="Arial"/>
              <a:buNone/>
            </a:pPr>
            <a:r>
              <a:t/>
            </a:r>
            <a:endParaRPr sz="3600">
              <a:highlight>
                <a:srgbClr val="FFFF00"/>
              </a:highlight>
            </a:endParaRPr>
          </a:p>
          <a:p>
            <a:pPr indent="0" lvl="0" marL="0" rtl="0" algn="just">
              <a:lnSpc>
                <a:spcPct val="94444"/>
              </a:lnSpc>
              <a:spcBef>
                <a:spcPts val="0"/>
              </a:spcBef>
              <a:spcAft>
                <a:spcPts val="0"/>
              </a:spcAft>
              <a:buClr>
                <a:schemeClr val="dk1"/>
              </a:buClr>
              <a:buSzPts val="1100"/>
              <a:buFont typeface="Arial"/>
              <a:buNone/>
            </a:pPr>
            <a:r>
              <a:rPr b="0" lang="en-CA" sz="2200">
                <a:solidFill>
                  <a:srgbClr val="FFFFFF"/>
                </a:solidFill>
              </a:rPr>
              <a:t>The concept of the 21-Day Challenge was introduced several years ago by diversity expert Eddie Moore, Jr. to create greater understanding of the intersections of race, power, privilege, supremacy, oppression and equity. We are grateful to him for publicly sharing and encouraging others to use this concept as an educational tool.</a:t>
            </a:r>
            <a:endParaRPr b="0" sz="2200">
              <a:solidFill>
                <a:srgbClr val="FFFFFF"/>
              </a:solidFill>
            </a:endParaRPr>
          </a:p>
          <a:p>
            <a:pPr indent="0" lvl="0" marL="0" rtl="0" algn="just">
              <a:lnSpc>
                <a:spcPct val="94444"/>
              </a:lnSpc>
              <a:spcBef>
                <a:spcPts val="0"/>
              </a:spcBef>
              <a:spcAft>
                <a:spcPts val="0"/>
              </a:spcAft>
              <a:buClr>
                <a:schemeClr val="dk1"/>
              </a:buClr>
              <a:buSzPts val="1100"/>
              <a:buFont typeface="Arial"/>
              <a:buNone/>
            </a:pPr>
            <a:r>
              <a:t/>
            </a:r>
            <a:endParaRPr b="0" sz="2200">
              <a:solidFill>
                <a:srgbClr val="FFFFFF"/>
              </a:solidFill>
            </a:endParaRPr>
          </a:p>
          <a:p>
            <a:pPr indent="0" lvl="0" marL="0" rtl="0" algn="just">
              <a:lnSpc>
                <a:spcPct val="94444"/>
              </a:lnSpc>
              <a:spcBef>
                <a:spcPts val="0"/>
              </a:spcBef>
              <a:spcAft>
                <a:spcPts val="0"/>
              </a:spcAft>
              <a:buClr>
                <a:schemeClr val="dk1"/>
              </a:buClr>
              <a:buSzPts val="1100"/>
              <a:buFont typeface="Arial"/>
              <a:buNone/>
            </a:pPr>
            <a:r>
              <a:rPr b="0" lang="en-CA" sz="2200">
                <a:solidFill>
                  <a:srgbClr val="FFFFFF"/>
                </a:solidFill>
              </a:rPr>
              <a:t>This event initially ran in Fall 2020. Did you miss out? Now you can sign up for an on-demand version of this Challenge!</a:t>
            </a:r>
            <a:endParaRPr b="0" sz="2200">
              <a:solidFill>
                <a:srgbClr val="FFFFFF"/>
              </a:solidFill>
            </a:endParaRPr>
          </a:p>
          <a:p>
            <a:pPr indent="0" lvl="0" marL="0" rtl="0" algn="l">
              <a:lnSpc>
                <a:spcPct val="94444"/>
              </a:lnSpc>
              <a:spcBef>
                <a:spcPts val="0"/>
              </a:spcBef>
              <a:spcAft>
                <a:spcPts val="0"/>
              </a:spcAft>
              <a:buClr>
                <a:schemeClr val="dk1"/>
              </a:buClr>
              <a:buSzPts val="5400"/>
              <a:buFont typeface="Arial"/>
              <a:buNone/>
            </a:pPr>
            <a:br>
              <a:rPr b="0" lang="en-CA" sz="1800"/>
            </a:br>
            <a:br>
              <a:rPr b="0" lang="en-CA" sz="1800"/>
            </a:br>
            <a:endParaRPr b="0"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
          <p:cNvSpPr txBox="1"/>
          <p:nvPr>
            <p:ph type="ctrTitle"/>
          </p:nvPr>
        </p:nvSpPr>
        <p:spPr>
          <a:xfrm>
            <a:off x="630855" y="404485"/>
            <a:ext cx="10485806" cy="4709383"/>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2"/>
              </a:buClr>
              <a:buSzPts val="4800"/>
              <a:buFont typeface="Arial"/>
              <a:buNone/>
            </a:pPr>
            <a:r>
              <a:rPr lang="en-CA">
                <a:solidFill>
                  <a:schemeClr val="dk2"/>
                </a:solidFill>
              </a:rPr>
              <a:t>Agenda</a:t>
            </a:r>
            <a:endParaRPr/>
          </a:p>
        </p:txBody>
      </p:sp>
      <p:sp>
        <p:nvSpPr>
          <p:cNvPr id="122" name="Google Shape;122;p2"/>
          <p:cNvSpPr txBox="1"/>
          <p:nvPr>
            <p:ph idx="12" type="sldNum"/>
          </p:nvPr>
        </p:nvSpPr>
        <p:spPr>
          <a:xfrm>
            <a:off x="10834511" y="6155268"/>
            <a:ext cx="900054"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123" name="Google Shape;123;p2"/>
          <p:cNvSpPr/>
          <p:nvPr/>
        </p:nvSpPr>
        <p:spPr>
          <a:xfrm>
            <a:off x="630855" y="1455341"/>
            <a:ext cx="10185399" cy="2169784"/>
          </a:xfrm>
          <a:prstGeom prst="rect">
            <a:avLst/>
          </a:prstGeom>
          <a:noFill/>
          <a:ln>
            <a:noFill/>
          </a:ln>
        </p:spPr>
        <p:txBody>
          <a:bodyPr anchorCtr="0" anchor="t" bIns="45700" lIns="91425" spcFirstLastPara="1" rIns="91425" wrap="square" tIns="45700">
            <a:spAutoFit/>
          </a:bodyPr>
          <a:lstStyle/>
          <a:p>
            <a:pPr indent="-374650" lvl="0" marL="457200" marR="0" rtl="0" algn="l">
              <a:lnSpc>
                <a:spcPct val="150000"/>
              </a:lnSpc>
              <a:spcBef>
                <a:spcPts val="0"/>
              </a:spcBef>
              <a:spcAft>
                <a:spcPts val="0"/>
              </a:spcAft>
              <a:buClr>
                <a:srgbClr val="000000"/>
              </a:buClr>
              <a:buSzPts val="2300"/>
              <a:buFont typeface="Arial"/>
              <a:buAutoNum type="arabicPeriod"/>
            </a:pPr>
            <a:r>
              <a:rPr lang="en-CA" sz="2300"/>
              <a:t>Welcome &amp; Recording</a:t>
            </a:r>
            <a:endParaRPr b="0" i="0" sz="2300" u="none" cap="none" strike="noStrike">
              <a:solidFill>
                <a:srgbClr val="000000"/>
              </a:solidFill>
              <a:latin typeface="Arial"/>
              <a:ea typeface="Arial"/>
              <a:cs typeface="Arial"/>
              <a:sym typeface="Arial"/>
            </a:endParaRPr>
          </a:p>
          <a:p>
            <a:pPr indent="-374650" lvl="0" marL="457200" marR="0" rtl="0" algn="l">
              <a:lnSpc>
                <a:spcPct val="150000"/>
              </a:lnSpc>
              <a:spcBef>
                <a:spcPts val="0"/>
              </a:spcBef>
              <a:spcAft>
                <a:spcPts val="0"/>
              </a:spcAft>
              <a:buClr>
                <a:srgbClr val="000000"/>
              </a:buClr>
              <a:buSzPts val="2300"/>
              <a:buFont typeface="Arial"/>
              <a:buAutoNum type="arabicPeriod"/>
            </a:pPr>
            <a:r>
              <a:rPr lang="en-CA" sz="2300"/>
              <a:t>Why me? </a:t>
            </a:r>
            <a:endParaRPr sz="2300"/>
          </a:p>
          <a:p>
            <a:pPr indent="-374650" lvl="0" marL="457200" marR="0" rtl="0" algn="l">
              <a:lnSpc>
                <a:spcPct val="150000"/>
              </a:lnSpc>
              <a:spcBef>
                <a:spcPts val="0"/>
              </a:spcBef>
              <a:spcAft>
                <a:spcPts val="0"/>
              </a:spcAft>
              <a:buClr>
                <a:srgbClr val="000000"/>
              </a:buClr>
              <a:buSzPts val="2300"/>
              <a:buFont typeface="Arial"/>
              <a:buAutoNum type="arabicPeriod"/>
            </a:pPr>
            <a:r>
              <a:rPr lang="en-CA" sz="2300"/>
              <a:t>What to expect today</a:t>
            </a:r>
            <a:endParaRPr sz="2300"/>
          </a:p>
          <a:p>
            <a:pPr indent="-374650" lvl="0" marL="457200" marR="0" rtl="0" algn="l">
              <a:lnSpc>
                <a:spcPct val="150000"/>
              </a:lnSpc>
              <a:spcBef>
                <a:spcPts val="0"/>
              </a:spcBef>
              <a:spcAft>
                <a:spcPts val="0"/>
              </a:spcAft>
              <a:buClr>
                <a:srgbClr val="000000"/>
              </a:buClr>
              <a:buSzPts val="2300"/>
              <a:buFont typeface="Arial"/>
              <a:buAutoNum type="arabicPeriod"/>
            </a:pPr>
            <a:r>
              <a:rPr lang="en-CA" sz="2300"/>
              <a:t>Ryerson’s strategy, efforts and results to date</a:t>
            </a:r>
            <a:endParaRPr b="0" i="0" sz="2300" u="none" cap="none" strike="noStrike">
              <a:solidFill>
                <a:srgbClr val="000000"/>
              </a:solidFill>
              <a:latin typeface="Arial"/>
              <a:ea typeface="Arial"/>
              <a:cs typeface="Arial"/>
              <a:sym typeface="Arial"/>
            </a:endParaRPr>
          </a:p>
          <a:p>
            <a:pPr indent="-374650" lvl="0" marL="457200" marR="0" rtl="0" algn="l">
              <a:lnSpc>
                <a:spcPct val="150000"/>
              </a:lnSpc>
              <a:spcBef>
                <a:spcPts val="0"/>
              </a:spcBef>
              <a:spcAft>
                <a:spcPts val="0"/>
              </a:spcAft>
              <a:buClr>
                <a:srgbClr val="000000"/>
              </a:buClr>
              <a:buSzPts val="2300"/>
              <a:buFont typeface="Arial"/>
              <a:buAutoNum type="arabicPeriod"/>
            </a:pPr>
            <a:r>
              <a:rPr lang="en-CA" sz="2300"/>
              <a:t>Other efforts, resources</a:t>
            </a:r>
            <a:endParaRPr b="0" i="0" sz="2300" u="none" cap="none" strike="noStrike">
              <a:solidFill>
                <a:srgbClr val="000000"/>
              </a:solidFill>
              <a:latin typeface="Arial"/>
              <a:ea typeface="Arial"/>
              <a:cs typeface="Arial"/>
              <a:sym typeface="Arial"/>
            </a:endParaRPr>
          </a:p>
          <a:p>
            <a:pPr indent="-374650" lvl="0" marL="457200" marR="0" rtl="0" algn="l">
              <a:lnSpc>
                <a:spcPct val="150000"/>
              </a:lnSpc>
              <a:spcBef>
                <a:spcPts val="0"/>
              </a:spcBef>
              <a:spcAft>
                <a:spcPts val="0"/>
              </a:spcAft>
              <a:buClr>
                <a:srgbClr val="222222"/>
              </a:buClr>
              <a:buSzPts val="2300"/>
              <a:buFont typeface="Arial"/>
              <a:buAutoNum type="arabicPeriod"/>
            </a:pPr>
            <a:r>
              <a:rPr b="0" i="0" lang="en-CA" sz="2300" u="none" cap="none" strike="noStrike">
                <a:solidFill>
                  <a:srgbClr val="222222"/>
                </a:solidFill>
                <a:latin typeface="Arial"/>
                <a:ea typeface="Arial"/>
                <a:cs typeface="Arial"/>
                <a:sym typeface="Arial"/>
              </a:rPr>
              <a:t>Q &amp; A</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ad69a6cb69_0_212"/>
          <p:cNvSpPr/>
          <p:nvPr/>
        </p:nvSpPr>
        <p:spPr>
          <a:xfrm>
            <a:off x="552550" y="820350"/>
            <a:ext cx="10841700" cy="4843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600"/>
              </a:spcBef>
              <a:spcAft>
                <a:spcPts val="0"/>
              </a:spcAft>
              <a:buNone/>
            </a:pPr>
            <a:r>
              <a:rPr b="1" lang="en-CA" sz="2600">
                <a:solidFill>
                  <a:srgbClr val="434343"/>
                </a:solidFill>
              </a:rPr>
              <a:t>Strategic Leadership Team Tasks</a:t>
            </a:r>
            <a:endParaRPr b="1" sz="2600">
              <a:solidFill>
                <a:srgbClr val="434343"/>
              </a:solidFill>
            </a:endParaRPr>
          </a:p>
          <a:p>
            <a:pPr indent="-368300" lvl="0" marL="457200" rtl="0" algn="l">
              <a:lnSpc>
                <a:spcPct val="115000"/>
              </a:lnSpc>
              <a:spcBef>
                <a:spcPts val="400"/>
              </a:spcBef>
              <a:spcAft>
                <a:spcPts val="0"/>
              </a:spcAft>
              <a:buClr>
                <a:schemeClr val="dk1"/>
              </a:buClr>
              <a:buSzPts val="2200"/>
              <a:buChar char="●"/>
            </a:pPr>
            <a:r>
              <a:rPr lang="en-CA" sz="2200">
                <a:solidFill>
                  <a:schemeClr val="dk1"/>
                </a:solidFill>
              </a:rPr>
              <a:t>Review 5 key issues identified in OUA BBI report:</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Anti-Racism Policy, Hiring Policies, Education &amp; Anti-Racism Training, Financial Access and Mental Health </a:t>
            </a:r>
            <a:endParaRPr sz="2200">
              <a:solidFill>
                <a:schemeClr val="dk1"/>
              </a:solidFill>
            </a:endParaRPr>
          </a:p>
          <a:p>
            <a:pPr indent="0" lvl="0" marL="0" rtl="0" algn="l">
              <a:lnSpc>
                <a:spcPct val="115000"/>
              </a:lnSpc>
              <a:spcBef>
                <a:spcPts val="0"/>
              </a:spcBef>
              <a:spcAft>
                <a:spcPts val="0"/>
              </a:spcAft>
              <a:buNone/>
            </a:pPr>
            <a:r>
              <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CA" sz="2200">
                <a:solidFill>
                  <a:schemeClr val="dk1"/>
                </a:solidFill>
              </a:rPr>
              <a:t>Setting strategy and accountability framework for all units, including in new strategic planning process</a:t>
            </a:r>
            <a:endParaRPr sz="2200">
              <a:solidFill>
                <a:schemeClr val="dk1"/>
              </a:solidFill>
            </a:endParaRPr>
          </a:p>
          <a:p>
            <a:pPr indent="0" lvl="0" marL="457200" rtl="0" algn="l">
              <a:lnSpc>
                <a:spcPct val="115000"/>
              </a:lnSpc>
              <a:spcBef>
                <a:spcPts val="0"/>
              </a:spcBef>
              <a:spcAft>
                <a:spcPts val="0"/>
              </a:spcAft>
              <a:buNone/>
            </a:pPr>
            <a:r>
              <a:t/>
            </a: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CA" sz="2200">
                <a:solidFill>
                  <a:schemeClr val="dk1"/>
                </a:solidFill>
              </a:rPr>
              <a:t>Hiring practices in near term...slow down</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Recruitment strategy</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Unconscious bias training</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Transparent and intentional sharing of development opportunities</a:t>
            </a:r>
            <a:endParaRPr sz="2200">
              <a:solidFill>
                <a:schemeClr val="dk1"/>
              </a:solidFill>
            </a:endParaRPr>
          </a:p>
        </p:txBody>
      </p:sp>
      <p:sp>
        <p:nvSpPr>
          <p:cNvPr id="323" name="Google Shape;323;gad69a6cb69_0_212"/>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324" name="Google Shape;324;gad69a6cb69_0_212"/>
          <p:cNvSpPr txBox="1"/>
          <p:nvPr>
            <p:ph idx="4294967295" type="ctrTitle"/>
          </p:nvPr>
        </p:nvSpPr>
        <p:spPr>
          <a:xfrm>
            <a:off x="402250" y="328283"/>
            <a:ext cx="10485900" cy="7968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sz="3100"/>
              <a:t>Department &amp; Unit-specific Action Plans</a:t>
            </a:r>
            <a:endParaRPr sz="3100"/>
          </a:p>
          <a:p>
            <a:pPr indent="0" lvl="0" marL="0" rtl="0" algn="l">
              <a:lnSpc>
                <a:spcPct val="106250"/>
              </a:lnSpc>
              <a:spcBef>
                <a:spcPts val="0"/>
              </a:spcBef>
              <a:spcAft>
                <a:spcPts val="0"/>
              </a:spcAft>
              <a:buClr>
                <a:schemeClr val="dk1"/>
              </a:buClr>
              <a:buSzPts val="1100"/>
              <a:buFont typeface="Arial"/>
              <a:buNone/>
            </a:pPr>
            <a:r>
              <a:t/>
            </a:r>
            <a:endParaRPr sz="3100"/>
          </a:p>
          <a:p>
            <a:pPr indent="0" lvl="0" marL="0" rtl="0" algn="l">
              <a:lnSpc>
                <a:spcPct val="106250"/>
              </a:lnSpc>
              <a:spcBef>
                <a:spcPts val="0"/>
              </a:spcBef>
              <a:spcAft>
                <a:spcPts val="0"/>
              </a:spcAft>
              <a:buClr>
                <a:schemeClr val="dk2"/>
              </a:buClr>
              <a:buSzPts val="4800"/>
              <a:buFont typeface="Arial"/>
              <a:buNone/>
            </a:pPr>
            <a:r>
              <a:t/>
            </a:r>
            <a:endParaRPr sz="3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ad69a6cb69_0_232"/>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
        <p:nvSpPr>
          <p:cNvPr id="330" name="Google Shape;330;gad69a6cb69_0_232"/>
          <p:cNvSpPr/>
          <p:nvPr/>
        </p:nvSpPr>
        <p:spPr>
          <a:xfrm>
            <a:off x="552550" y="1048950"/>
            <a:ext cx="10841700" cy="4843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600"/>
              </a:spcBef>
              <a:spcAft>
                <a:spcPts val="0"/>
              </a:spcAft>
              <a:buNone/>
            </a:pPr>
            <a:r>
              <a:rPr b="1" lang="en-CA" sz="2600">
                <a:solidFill>
                  <a:schemeClr val="dk1"/>
                </a:solidFill>
              </a:rPr>
              <a:t>Unit-specific action plan framework</a:t>
            </a:r>
            <a:endParaRPr b="1" sz="2600">
              <a:solidFill>
                <a:srgbClr val="434343"/>
              </a:solidFill>
            </a:endParaRPr>
          </a:p>
          <a:p>
            <a:pPr indent="-368300" lvl="0" marL="457200" rtl="0" algn="l">
              <a:lnSpc>
                <a:spcPct val="115000"/>
              </a:lnSpc>
              <a:spcBef>
                <a:spcPts val="400"/>
              </a:spcBef>
              <a:spcAft>
                <a:spcPts val="0"/>
              </a:spcAft>
              <a:buClr>
                <a:schemeClr val="dk1"/>
              </a:buClr>
              <a:buSzPts val="2200"/>
              <a:buChar char="●"/>
            </a:pPr>
            <a:r>
              <a:rPr lang="en-CA" sz="2200">
                <a:solidFill>
                  <a:schemeClr val="dk1"/>
                </a:solidFill>
              </a:rPr>
              <a:t>Provide framework of drill-down into their unit</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Areas of focus</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Reporting expectations (mechanism and timeline) </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Resourcing re: education, human, etc.</a:t>
            </a:r>
            <a:br>
              <a:rPr lang="en-CA" sz="2200">
                <a:solidFill>
                  <a:schemeClr val="dk1"/>
                </a:solidFill>
              </a:rPr>
            </a:b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CA" sz="2200">
                <a:solidFill>
                  <a:schemeClr val="dk1"/>
                </a:solidFill>
              </a:rPr>
              <a:t>Use OUA BBI report example:</a:t>
            </a:r>
            <a:endParaRPr sz="2200">
              <a:solidFill>
                <a:schemeClr val="dk1"/>
              </a:solidFill>
            </a:endParaRPr>
          </a:p>
          <a:p>
            <a:pPr indent="-368300" lvl="1" marL="914400" rtl="0" algn="l">
              <a:lnSpc>
                <a:spcPct val="115000"/>
              </a:lnSpc>
              <a:spcBef>
                <a:spcPts val="0"/>
              </a:spcBef>
              <a:spcAft>
                <a:spcPts val="0"/>
              </a:spcAft>
              <a:buClr>
                <a:schemeClr val="dk1"/>
              </a:buClr>
              <a:buSzPts val="2200"/>
              <a:buChar char="○"/>
            </a:pPr>
            <a:r>
              <a:rPr lang="en-CA" sz="2200">
                <a:solidFill>
                  <a:schemeClr val="dk1"/>
                </a:solidFill>
              </a:rPr>
              <a:t>Problem → Impact → Recommendations → What is success</a:t>
            </a:r>
            <a:br>
              <a:rPr lang="en-CA" sz="2200">
                <a:solidFill>
                  <a:schemeClr val="dk1"/>
                </a:solidFill>
              </a:rPr>
            </a:br>
            <a:endParaRPr sz="2200">
              <a:solidFill>
                <a:schemeClr val="dk1"/>
              </a:solidFill>
            </a:endParaRPr>
          </a:p>
          <a:p>
            <a:pPr indent="-368300" lvl="0" marL="457200" rtl="0" algn="l">
              <a:lnSpc>
                <a:spcPct val="115000"/>
              </a:lnSpc>
              <a:spcBef>
                <a:spcPts val="0"/>
              </a:spcBef>
              <a:spcAft>
                <a:spcPts val="0"/>
              </a:spcAft>
              <a:buClr>
                <a:schemeClr val="dk1"/>
              </a:buClr>
              <a:buSzPts val="2200"/>
              <a:buChar char="●"/>
            </a:pPr>
            <a:r>
              <a:rPr lang="en-CA" sz="2200">
                <a:solidFill>
                  <a:schemeClr val="dk1"/>
                </a:solidFill>
              </a:rPr>
              <a:t>Make it concrete: Walk through an example</a:t>
            </a:r>
            <a:endParaRPr sz="2200"/>
          </a:p>
        </p:txBody>
      </p:sp>
      <p:sp>
        <p:nvSpPr>
          <p:cNvPr id="331" name="Google Shape;331;gad69a6cb69_0_232"/>
          <p:cNvSpPr txBox="1"/>
          <p:nvPr>
            <p:ph idx="4294967295" type="ctrTitle"/>
          </p:nvPr>
        </p:nvSpPr>
        <p:spPr>
          <a:xfrm>
            <a:off x="402250" y="404483"/>
            <a:ext cx="10485900" cy="7968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sz="3100"/>
              <a:t>Department-wide &amp; Unit-specific Action Plans</a:t>
            </a:r>
            <a:endParaRPr sz="3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5" name="Shape 335"/>
        <p:cNvGrpSpPr/>
        <p:nvPr/>
      </p:nvGrpSpPr>
      <p:grpSpPr>
        <a:xfrm>
          <a:off x="0" y="0"/>
          <a:ext cx="0" cy="0"/>
          <a:chOff x="0" y="0"/>
          <a:chExt cx="0" cy="0"/>
        </a:xfrm>
      </p:grpSpPr>
      <p:grpSp>
        <p:nvGrpSpPr>
          <p:cNvPr id="336" name="Google Shape;336;gad69a6cb69_0_253"/>
          <p:cNvGrpSpPr/>
          <p:nvPr/>
        </p:nvGrpSpPr>
        <p:grpSpPr>
          <a:xfrm>
            <a:off x="6226151" y="4753095"/>
            <a:ext cx="6007918" cy="685196"/>
            <a:chOff x="326510" y="1439757"/>
            <a:chExt cx="13691700" cy="2118071"/>
          </a:xfrm>
        </p:grpSpPr>
        <p:sp>
          <p:nvSpPr>
            <p:cNvPr id="337" name="Google Shape;337;gad69a6cb69_0_253"/>
            <p:cNvSpPr txBox="1"/>
            <p:nvPr/>
          </p:nvSpPr>
          <p:spPr>
            <a:xfrm>
              <a:off x="326510" y="1439757"/>
              <a:ext cx="13691700" cy="13416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0000"/>
                </a:buClr>
                <a:buSzPts val="5000"/>
                <a:buFont typeface="Arial"/>
                <a:buNone/>
              </a:pPr>
              <a:r>
                <a:t/>
              </a:r>
              <a:endParaRPr b="0" i="0" sz="900" u="none" cap="none" strike="noStrike">
                <a:solidFill>
                  <a:srgbClr val="000000"/>
                </a:solidFill>
                <a:latin typeface="Arial"/>
                <a:ea typeface="Arial"/>
                <a:cs typeface="Arial"/>
                <a:sym typeface="Arial"/>
              </a:endParaRPr>
            </a:p>
          </p:txBody>
        </p:sp>
        <p:sp>
          <p:nvSpPr>
            <p:cNvPr id="338" name="Google Shape;338;gad69a6cb69_0_253"/>
            <p:cNvSpPr txBox="1"/>
            <p:nvPr/>
          </p:nvSpPr>
          <p:spPr>
            <a:xfrm>
              <a:off x="1186135" y="3067628"/>
              <a:ext cx="11972400" cy="490200"/>
            </a:xfrm>
            <a:prstGeom prst="rect">
              <a:avLst/>
            </a:prstGeom>
            <a:noFill/>
            <a:ln>
              <a:noFill/>
            </a:ln>
          </p:spPr>
          <p:txBody>
            <a:bodyPr anchorCtr="0" anchor="t" bIns="0" lIns="0" spcFirstLastPara="1" rIns="0" wrap="square" tIns="0">
              <a:noAutofit/>
            </a:bodyPr>
            <a:lstStyle/>
            <a:p>
              <a:pPr indent="0" lvl="0" marL="0" marR="0" rtl="0" algn="ctr">
                <a:lnSpc>
                  <a:spcPct val="168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grpSp>
      <p:sp>
        <p:nvSpPr>
          <p:cNvPr id="339" name="Google Shape;339;gad69a6cb69_0_253"/>
          <p:cNvSpPr txBox="1"/>
          <p:nvPr/>
        </p:nvSpPr>
        <p:spPr>
          <a:xfrm>
            <a:off x="1245813" y="5897800"/>
            <a:ext cx="9808500" cy="11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2400"/>
              <a:t>Source</a:t>
            </a:r>
            <a:r>
              <a:rPr lang="en-CA" sz="2400"/>
              <a:t>: OUA BBI Task Force - AGM Report</a:t>
            </a:r>
            <a:endParaRPr sz="2400"/>
          </a:p>
        </p:txBody>
      </p:sp>
      <p:pic>
        <p:nvPicPr>
          <p:cNvPr id="340" name="Google Shape;340;gad69a6cb69_0_253"/>
          <p:cNvPicPr preferRelativeResize="0"/>
          <p:nvPr/>
        </p:nvPicPr>
        <p:blipFill>
          <a:blip r:embed="rId3">
            <a:alphaModFix/>
          </a:blip>
          <a:stretch>
            <a:fillRect/>
          </a:stretch>
        </p:blipFill>
        <p:spPr>
          <a:xfrm>
            <a:off x="1371600" y="424725"/>
            <a:ext cx="9420225" cy="53206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a60e76b957_0_424"/>
          <p:cNvSpPr txBox="1"/>
          <p:nvPr>
            <p:ph type="title"/>
          </p:nvPr>
        </p:nvSpPr>
        <p:spPr>
          <a:xfrm>
            <a:off x="487297" y="392415"/>
            <a:ext cx="11256900" cy="10698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Clr>
                <a:schemeClr val="dk2"/>
              </a:buClr>
              <a:buSzPts val="2800"/>
              <a:buFont typeface="Arial"/>
              <a:buNone/>
            </a:pPr>
            <a:r>
              <a:rPr lang="en-CA"/>
              <a:t>What’s next: Medium-Long Term / Ongoing</a:t>
            </a:r>
            <a:endParaRPr/>
          </a:p>
        </p:txBody>
      </p:sp>
      <p:sp>
        <p:nvSpPr>
          <p:cNvPr id="346" name="Google Shape;346;ga60e76b957_0_424"/>
          <p:cNvSpPr txBox="1"/>
          <p:nvPr>
            <p:ph idx="1" type="body"/>
          </p:nvPr>
        </p:nvSpPr>
        <p:spPr>
          <a:xfrm>
            <a:off x="487300" y="1091175"/>
            <a:ext cx="10851900" cy="4212600"/>
          </a:xfrm>
          <a:prstGeom prst="rect">
            <a:avLst/>
          </a:prstGeom>
          <a:noFill/>
          <a:ln>
            <a:noFill/>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CA" sz="2400">
                <a:latin typeface="Arial"/>
                <a:ea typeface="Arial"/>
                <a:cs typeface="Arial"/>
                <a:sym typeface="Arial"/>
              </a:rPr>
              <a:t>Medium-Term</a:t>
            </a:r>
            <a:endParaRPr sz="2400">
              <a:latin typeface="Arial"/>
              <a:ea typeface="Arial"/>
              <a:cs typeface="Arial"/>
              <a:sym typeface="Arial"/>
            </a:endParaRPr>
          </a:p>
          <a:p>
            <a:pPr indent="-381000" lvl="1" marL="914400" rtl="0" algn="l">
              <a:lnSpc>
                <a:spcPct val="115000"/>
              </a:lnSpc>
              <a:spcBef>
                <a:spcPts val="1000"/>
              </a:spcBef>
              <a:spcAft>
                <a:spcPts val="0"/>
              </a:spcAft>
              <a:buSzPts val="2400"/>
              <a:buChar char="○"/>
            </a:pPr>
            <a:r>
              <a:rPr lang="en-CA" sz="2400">
                <a:latin typeface="Arial"/>
                <a:ea typeface="Arial"/>
                <a:cs typeface="Arial"/>
                <a:sym typeface="Arial"/>
              </a:rPr>
              <a:t>Drill-down into work areas to identify issues / opportunities</a:t>
            </a:r>
            <a:endParaRPr sz="2400">
              <a:latin typeface="Arial"/>
              <a:ea typeface="Arial"/>
              <a:cs typeface="Arial"/>
              <a:sym typeface="Arial"/>
            </a:endParaRPr>
          </a:p>
          <a:p>
            <a:pPr indent="-381000" lvl="2" marL="1371600" rtl="0" algn="l">
              <a:lnSpc>
                <a:spcPct val="115000"/>
              </a:lnSpc>
              <a:spcBef>
                <a:spcPts val="1000"/>
              </a:spcBef>
              <a:spcAft>
                <a:spcPts val="0"/>
              </a:spcAft>
              <a:buSzPts val="2400"/>
              <a:buFont typeface="Arial"/>
              <a:buChar char="■"/>
            </a:pPr>
            <a:r>
              <a:rPr lang="en-CA" sz="2400">
                <a:latin typeface="Arial"/>
                <a:ea typeface="Arial"/>
                <a:cs typeface="Arial"/>
                <a:sym typeface="Arial"/>
              </a:rPr>
              <a:t>Engaging student-athletes, student-staff</a:t>
            </a:r>
            <a:endParaRPr sz="2400">
              <a:latin typeface="Arial"/>
              <a:ea typeface="Arial"/>
              <a:cs typeface="Arial"/>
              <a:sym typeface="Arial"/>
            </a:endParaRPr>
          </a:p>
          <a:p>
            <a:pPr indent="-381000" lvl="1" marL="914400" rtl="0" algn="l">
              <a:lnSpc>
                <a:spcPct val="115000"/>
              </a:lnSpc>
              <a:spcBef>
                <a:spcPts val="1000"/>
              </a:spcBef>
              <a:spcAft>
                <a:spcPts val="0"/>
              </a:spcAft>
              <a:buSzPts val="2400"/>
              <a:buChar char="○"/>
            </a:pPr>
            <a:r>
              <a:rPr lang="en-CA" sz="2400">
                <a:latin typeface="Arial"/>
                <a:ea typeface="Arial"/>
                <a:cs typeface="Arial"/>
                <a:sym typeface="Arial"/>
              </a:rPr>
              <a:t>Develop action plans including quicker wins and longer-term targets</a:t>
            </a:r>
            <a:br>
              <a:rPr lang="en-CA" sz="2400">
                <a:latin typeface="Arial"/>
                <a:ea typeface="Arial"/>
                <a:cs typeface="Arial"/>
                <a:sym typeface="Arial"/>
              </a:rPr>
            </a:br>
            <a:endParaRPr sz="2400">
              <a:latin typeface="Arial"/>
              <a:ea typeface="Arial"/>
              <a:cs typeface="Arial"/>
              <a:sym typeface="Arial"/>
            </a:endParaRPr>
          </a:p>
          <a:p>
            <a:pPr indent="-381000" lvl="0" marL="457200" rtl="0" algn="l">
              <a:lnSpc>
                <a:spcPct val="115000"/>
              </a:lnSpc>
              <a:spcBef>
                <a:spcPts val="1000"/>
              </a:spcBef>
              <a:spcAft>
                <a:spcPts val="0"/>
              </a:spcAft>
              <a:buSzPts val="2400"/>
              <a:buChar char="●"/>
            </a:pPr>
            <a:r>
              <a:rPr lang="en-CA" sz="2400">
                <a:latin typeface="Arial"/>
                <a:ea typeface="Arial"/>
                <a:cs typeface="Arial"/>
                <a:sym typeface="Arial"/>
              </a:rPr>
              <a:t>Longer-Term / Ongoing</a:t>
            </a:r>
            <a:endParaRPr sz="2400">
              <a:latin typeface="Arial"/>
              <a:ea typeface="Arial"/>
              <a:cs typeface="Arial"/>
              <a:sym typeface="Arial"/>
            </a:endParaRPr>
          </a:p>
          <a:p>
            <a:pPr indent="-381000" lvl="1" marL="914400" rtl="0" algn="l">
              <a:lnSpc>
                <a:spcPct val="115000"/>
              </a:lnSpc>
              <a:spcBef>
                <a:spcPts val="1000"/>
              </a:spcBef>
              <a:spcAft>
                <a:spcPts val="0"/>
              </a:spcAft>
              <a:buSzPts val="2400"/>
              <a:buChar char="○"/>
            </a:pPr>
            <a:r>
              <a:rPr lang="en-CA" sz="2400">
                <a:latin typeface="Arial"/>
                <a:ea typeface="Arial"/>
                <a:cs typeface="Arial"/>
                <a:sym typeface="Arial"/>
              </a:rPr>
              <a:t>Identify further education required - ad hoc, informal vs. all staff</a:t>
            </a:r>
            <a:endParaRPr sz="2400">
              <a:latin typeface="Arial"/>
              <a:ea typeface="Arial"/>
              <a:cs typeface="Arial"/>
              <a:sym typeface="Arial"/>
            </a:endParaRPr>
          </a:p>
          <a:p>
            <a:pPr indent="-381000" lvl="1" marL="914400" rtl="0" algn="l">
              <a:lnSpc>
                <a:spcPct val="115000"/>
              </a:lnSpc>
              <a:spcBef>
                <a:spcPts val="1000"/>
              </a:spcBef>
              <a:spcAft>
                <a:spcPts val="0"/>
              </a:spcAft>
              <a:buSzPts val="2400"/>
              <a:buChar char="○"/>
            </a:pPr>
            <a:r>
              <a:rPr lang="en-CA" sz="2400">
                <a:latin typeface="Arial"/>
                <a:ea typeface="Arial"/>
                <a:cs typeface="Arial"/>
                <a:sym typeface="Arial"/>
              </a:rPr>
              <a:t>Set targets and timelines → include in department strategic planning process and individual performance plans</a:t>
            </a:r>
            <a:endParaRPr sz="2400">
              <a:latin typeface="Arial"/>
              <a:ea typeface="Arial"/>
              <a:cs typeface="Arial"/>
              <a:sym typeface="Arial"/>
            </a:endParaRPr>
          </a:p>
          <a:p>
            <a:pPr indent="0" lvl="0" marL="0" rtl="0" algn="l">
              <a:lnSpc>
                <a:spcPct val="115000"/>
              </a:lnSpc>
              <a:spcBef>
                <a:spcPts val="1000"/>
              </a:spcBef>
              <a:spcAft>
                <a:spcPts val="1000"/>
              </a:spcAft>
              <a:buSzPts val="2500"/>
              <a:buNone/>
            </a:pPr>
            <a:r>
              <a:t/>
            </a:r>
            <a:endParaRPr sz="2400">
              <a:solidFill>
                <a:srgbClr val="222222"/>
              </a:solidFill>
              <a:latin typeface="Arial"/>
              <a:ea typeface="Arial"/>
              <a:cs typeface="Arial"/>
              <a:sym typeface="Arial"/>
            </a:endParaRPr>
          </a:p>
        </p:txBody>
      </p:sp>
      <p:sp>
        <p:nvSpPr>
          <p:cNvPr id="347" name="Google Shape;347;ga60e76b957_0_424"/>
          <p:cNvSpPr txBox="1"/>
          <p:nvPr>
            <p:ph idx="12" type="sldNum"/>
          </p:nvPr>
        </p:nvSpPr>
        <p:spPr>
          <a:xfrm>
            <a:off x="10862726" y="6155267"/>
            <a:ext cx="8718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White Privilege: The Little Things" id="352" name="Google Shape;352;p8"/>
          <p:cNvPicPr preferRelativeResize="0"/>
          <p:nvPr/>
        </p:nvPicPr>
        <p:blipFill rotWithShape="1">
          <a:blip r:embed="rId3">
            <a:alphaModFix/>
          </a:blip>
          <a:srcRect b="0" l="0" r="0" t="0"/>
          <a:stretch/>
        </p:blipFill>
        <p:spPr>
          <a:xfrm>
            <a:off x="2638862" y="2645525"/>
            <a:ext cx="6911124" cy="2994826"/>
          </a:xfrm>
          <a:prstGeom prst="rect">
            <a:avLst/>
          </a:prstGeom>
          <a:noFill/>
          <a:ln cap="sq" cmpd="thickThin" w="228600">
            <a:solidFill>
              <a:srgbClr val="000000"/>
            </a:solidFill>
            <a:prstDash val="solid"/>
            <a:miter lim="800000"/>
            <a:headEnd len="sm" w="sm" type="none"/>
            <a:tailEnd len="sm" w="sm" type="none"/>
          </a:ln>
        </p:spPr>
      </p:pic>
      <p:sp>
        <p:nvSpPr>
          <p:cNvPr id="353" name="Google Shape;353;p8"/>
          <p:cNvSpPr/>
          <p:nvPr/>
        </p:nvSpPr>
        <p:spPr>
          <a:xfrm>
            <a:off x="1741420" y="1150150"/>
            <a:ext cx="87060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CA" sz="5400" u="none" cap="none" strike="noStrike">
                <a:solidFill>
                  <a:srgbClr val="FEFEFE"/>
                </a:solidFill>
                <a:latin typeface="Arial"/>
                <a:ea typeface="Arial"/>
                <a:cs typeface="Arial"/>
                <a:sym typeface="Arial"/>
              </a:rPr>
              <a:t>Q &amp; 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gad69a6cb69_0_54"/>
          <p:cNvPicPr preferRelativeResize="0"/>
          <p:nvPr/>
        </p:nvPicPr>
        <p:blipFill>
          <a:blip r:embed="rId3">
            <a:alphaModFix/>
          </a:blip>
          <a:stretch>
            <a:fillRect/>
          </a:stretch>
        </p:blipFill>
        <p:spPr>
          <a:xfrm>
            <a:off x="1720712" y="491250"/>
            <a:ext cx="8747400" cy="4847800"/>
          </a:xfrm>
          <a:prstGeom prst="rect">
            <a:avLst/>
          </a:prstGeom>
          <a:noFill/>
          <a:ln>
            <a:noFill/>
          </a:ln>
        </p:spPr>
      </p:pic>
      <p:sp>
        <p:nvSpPr>
          <p:cNvPr id="359" name="Google Shape;359;gad69a6cb69_0_54"/>
          <p:cNvSpPr txBox="1"/>
          <p:nvPr>
            <p:ph idx="1" type="subTitle"/>
          </p:nvPr>
        </p:nvSpPr>
        <p:spPr>
          <a:xfrm>
            <a:off x="415492" y="5556833"/>
            <a:ext cx="11357700" cy="1056900"/>
          </a:xfrm>
          <a:prstGeom prst="rect">
            <a:avLst/>
          </a:prstGeom>
        </p:spPr>
        <p:txBody>
          <a:bodyPr anchorCtr="0" anchor="t" bIns="45700" lIns="91425" spcFirstLastPara="1" rIns="91425" wrap="square" tIns="45700">
            <a:noAutofit/>
          </a:bodyPr>
          <a:lstStyle/>
          <a:p>
            <a:pPr indent="0" lvl="0" marL="0" rtl="0" algn="ctr">
              <a:spcBef>
                <a:spcPts val="500"/>
              </a:spcBef>
              <a:spcAft>
                <a:spcPts val="0"/>
              </a:spcAft>
              <a:buNone/>
            </a:pPr>
            <a:r>
              <a:rPr lang="en-CA" sz="4800">
                <a:latin typeface="Arial"/>
                <a:ea typeface="Arial"/>
                <a:cs typeface="Arial"/>
                <a:sym typeface="Arial"/>
              </a:rPr>
              <a:t>andrew.pettit@ryerson.ca</a:t>
            </a:r>
            <a:endParaRPr sz="48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ad69a6cb69_0_166"/>
          <p:cNvSpPr txBox="1"/>
          <p:nvPr>
            <p:ph type="ctrTitle"/>
          </p:nvPr>
        </p:nvSpPr>
        <p:spPr>
          <a:xfrm>
            <a:off x="1011855" y="1547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a:solidFill>
                  <a:schemeClr val="dk2"/>
                </a:solidFill>
              </a:rPr>
              <a:t>Why me?</a:t>
            </a:r>
            <a:endParaRPr>
              <a:solidFill>
                <a:schemeClr val="dk2"/>
              </a:solidFill>
            </a:endParaRPr>
          </a:p>
          <a:p>
            <a:pPr indent="0" lvl="0" marL="0" rtl="0" algn="l">
              <a:lnSpc>
                <a:spcPct val="106250"/>
              </a:lnSpc>
              <a:spcBef>
                <a:spcPts val="0"/>
              </a:spcBef>
              <a:spcAft>
                <a:spcPts val="0"/>
              </a:spcAft>
              <a:buClr>
                <a:schemeClr val="dk1"/>
              </a:buClr>
              <a:buSzPts val="1100"/>
              <a:buFont typeface="Arial"/>
              <a:buNone/>
            </a:pPr>
            <a:r>
              <a:rPr lang="en-CA">
                <a:solidFill>
                  <a:schemeClr val="dk2"/>
                </a:solidFill>
              </a:rPr>
              <a:t>What to expect today?</a:t>
            </a:r>
            <a:endParaRPr>
              <a:solidFill>
                <a:schemeClr val="dk2"/>
              </a:solidFill>
            </a:endParaRPr>
          </a:p>
          <a:p>
            <a:pPr indent="0" lvl="0" marL="0" rtl="0" algn="l">
              <a:lnSpc>
                <a:spcPct val="106250"/>
              </a:lnSpc>
              <a:spcBef>
                <a:spcPts val="0"/>
              </a:spcBef>
              <a:spcAft>
                <a:spcPts val="0"/>
              </a:spcAft>
              <a:buClr>
                <a:schemeClr val="dk1"/>
              </a:buClr>
              <a:buSzPts val="1100"/>
              <a:buFont typeface="Arial"/>
              <a:buNone/>
            </a:pPr>
            <a:r>
              <a:t/>
            </a:r>
            <a:endParaRPr>
              <a:solidFill>
                <a:schemeClr val="dk2"/>
              </a:solidFill>
            </a:endParaRPr>
          </a:p>
        </p:txBody>
      </p:sp>
      <p:sp>
        <p:nvSpPr>
          <p:cNvPr id="129" name="Google Shape;129;gad69a6cb69_0_166"/>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ad69a6cb69_0_133"/>
          <p:cNvSpPr txBox="1"/>
          <p:nvPr>
            <p:ph type="ctrTitle"/>
          </p:nvPr>
        </p:nvSpPr>
        <p:spPr>
          <a:xfrm>
            <a:off x="1011855" y="1547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a:solidFill>
                  <a:schemeClr val="dk2"/>
                </a:solidFill>
              </a:rPr>
              <a:t>Our strategy and approach</a:t>
            </a:r>
            <a:endParaRPr>
              <a:solidFill>
                <a:schemeClr val="dk2"/>
              </a:solidFill>
            </a:endParaRPr>
          </a:p>
          <a:p>
            <a:pPr indent="0" lvl="0" marL="0" rtl="0" algn="l">
              <a:lnSpc>
                <a:spcPct val="106250"/>
              </a:lnSpc>
              <a:spcBef>
                <a:spcPts val="0"/>
              </a:spcBef>
              <a:spcAft>
                <a:spcPts val="0"/>
              </a:spcAft>
              <a:buClr>
                <a:schemeClr val="dk2"/>
              </a:buClr>
              <a:buSzPts val="4800"/>
              <a:buFont typeface="Arial"/>
              <a:buNone/>
            </a:pPr>
            <a:r>
              <a:t/>
            </a:r>
            <a:endParaRPr>
              <a:solidFill>
                <a:schemeClr val="dk2"/>
              </a:solidFill>
            </a:endParaRPr>
          </a:p>
        </p:txBody>
      </p:sp>
      <p:sp>
        <p:nvSpPr>
          <p:cNvPr id="135" name="Google Shape;135;gad69a6cb69_0_133"/>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ad69a6cb69_0_172"/>
          <p:cNvSpPr txBox="1"/>
          <p:nvPr>
            <p:ph idx="12" type="sldNum"/>
          </p:nvPr>
        </p:nvSpPr>
        <p:spPr>
          <a:xfrm>
            <a:off x="10834511" y="6155268"/>
            <a:ext cx="900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500"/>
              <a:buNone/>
            </a:pPr>
            <a:fld id="{00000000-1234-1234-1234-123412341234}" type="slidenum">
              <a:rPr lang="en-CA"/>
              <a:t>‹#›</a:t>
            </a:fld>
            <a:endParaRPr/>
          </a:p>
        </p:txBody>
      </p:sp>
      <p:sp>
        <p:nvSpPr>
          <p:cNvPr id="141" name="Google Shape;141;gad69a6cb69_0_172"/>
          <p:cNvSpPr txBox="1"/>
          <p:nvPr>
            <p:ph idx="4294967295" type="ctrTitle"/>
          </p:nvPr>
        </p:nvSpPr>
        <p:spPr>
          <a:xfrm>
            <a:off x="630855" y="404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2"/>
              </a:buClr>
              <a:buSzPts val="4800"/>
              <a:buFont typeface="Arial"/>
              <a:buNone/>
            </a:pPr>
            <a:r>
              <a:rPr lang="en-CA" sz="3400">
                <a:solidFill>
                  <a:schemeClr val="dk2"/>
                </a:solidFill>
              </a:rPr>
              <a:t>What we’ve done / are doing</a:t>
            </a:r>
            <a:endParaRPr sz="3400"/>
          </a:p>
        </p:txBody>
      </p:sp>
      <p:sp>
        <p:nvSpPr>
          <p:cNvPr id="142" name="Google Shape;142;gad69a6cb69_0_172"/>
          <p:cNvSpPr/>
          <p:nvPr/>
        </p:nvSpPr>
        <p:spPr>
          <a:xfrm>
            <a:off x="630855" y="1455341"/>
            <a:ext cx="10185300" cy="2169900"/>
          </a:xfrm>
          <a:prstGeom prst="rect">
            <a:avLst/>
          </a:prstGeom>
          <a:noFill/>
          <a:ln>
            <a:noFill/>
          </a:ln>
        </p:spPr>
        <p:txBody>
          <a:bodyPr anchorCtr="0" anchor="t" bIns="45700" lIns="91425" spcFirstLastPara="1" rIns="91425" wrap="square" tIns="45700">
            <a:noAutofit/>
          </a:bodyPr>
          <a:lstStyle/>
          <a:p>
            <a:pPr indent="-438150" lvl="0" marL="457200" marR="0" rtl="0" algn="l">
              <a:lnSpc>
                <a:spcPct val="150000"/>
              </a:lnSpc>
              <a:spcBef>
                <a:spcPts val="0"/>
              </a:spcBef>
              <a:spcAft>
                <a:spcPts val="0"/>
              </a:spcAft>
              <a:buClr>
                <a:srgbClr val="000000"/>
              </a:buClr>
              <a:buSzPts val="3300"/>
              <a:buFont typeface="Arial"/>
              <a:buAutoNum type="arabicPeriod"/>
            </a:pPr>
            <a:r>
              <a:rPr lang="en-CA" sz="3300"/>
              <a:t>O</a:t>
            </a:r>
            <a:r>
              <a:rPr b="0" i="0" lang="en-CA" sz="3300" u="none" cap="none" strike="noStrike">
                <a:solidFill>
                  <a:srgbClr val="000000"/>
                </a:solidFill>
                <a:latin typeface="Arial"/>
                <a:ea typeface="Arial"/>
                <a:cs typeface="Arial"/>
                <a:sym typeface="Arial"/>
              </a:rPr>
              <a:t>ur strategy and approach</a:t>
            </a:r>
            <a:endParaRPr b="0" i="0" sz="3300" u="none" cap="none" strike="noStrike">
              <a:solidFill>
                <a:srgbClr val="000000"/>
              </a:solidFill>
              <a:latin typeface="Arial"/>
              <a:ea typeface="Arial"/>
              <a:cs typeface="Arial"/>
              <a:sym typeface="Arial"/>
            </a:endParaRPr>
          </a:p>
          <a:p>
            <a:pPr indent="-438150" lvl="0" marL="457200" marR="0" rtl="0" algn="l">
              <a:lnSpc>
                <a:spcPct val="150000"/>
              </a:lnSpc>
              <a:spcBef>
                <a:spcPts val="0"/>
              </a:spcBef>
              <a:spcAft>
                <a:spcPts val="0"/>
              </a:spcAft>
              <a:buClr>
                <a:srgbClr val="000000"/>
              </a:buClr>
              <a:buSzPts val="3300"/>
              <a:buFont typeface="Arial"/>
              <a:buAutoNum type="arabicPeriod"/>
            </a:pPr>
            <a:r>
              <a:rPr lang="en-CA" sz="3300"/>
              <a:t>Staff </a:t>
            </a:r>
            <a:r>
              <a:rPr b="0" i="0" lang="en-CA" sz="3300" u="none" cap="none" strike="noStrike">
                <a:solidFill>
                  <a:srgbClr val="000000"/>
                </a:solidFill>
                <a:latin typeface="Arial"/>
                <a:ea typeface="Arial"/>
                <a:cs typeface="Arial"/>
                <a:sym typeface="Arial"/>
              </a:rPr>
              <a:t>Workshops</a:t>
            </a:r>
            <a:endParaRPr b="0" i="0" sz="3300" u="none" cap="none" strike="noStrike">
              <a:solidFill>
                <a:srgbClr val="000000"/>
              </a:solidFill>
              <a:latin typeface="Arial"/>
              <a:ea typeface="Arial"/>
              <a:cs typeface="Arial"/>
              <a:sym typeface="Arial"/>
            </a:endParaRPr>
          </a:p>
          <a:p>
            <a:pPr indent="-438150" lvl="0" marL="457200" marR="0" rtl="0" algn="l">
              <a:lnSpc>
                <a:spcPct val="150000"/>
              </a:lnSpc>
              <a:spcBef>
                <a:spcPts val="0"/>
              </a:spcBef>
              <a:spcAft>
                <a:spcPts val="0"/>
              </a:spcAft>
              <a:buSzPts val="3300"/>
              <a:buAutoNum type="arabicPeriod"/>
            </a:pPr>
            <a:r>
              <a:rPr lang="en-CA" sz="3300"/>
              <a:t>BIPOC Staff Group</a:t>
            </a:r>
            <a:endParaRPr sz="3300"/>
          </a:p>
          <a:p>
            <a:pPr indent="-438150" lvl="0" marL="457200" marR="0" rtl="0" algn="l">
              <a:lnSpc>
                <a:spcPct val="150000"/>
              </a:lnSpc>
              <a:spcBef>
                <a:spcPts val="0"/>
              </a:spcBef>
              <a:spcAft>
                <a:spcPts val="0"/>
              </a:spcAft>
              <a:buSzPts val="3300"/>
              <a:buAutoNum type="arabicPeriod"/>
            </a:pPr>
            <a:r>
              <a:rPr lang="en-CA" sz="3300"/>
              <a:t>Ongoing education</a:t>
            </a:r>
            <a:endParaRPr sz="3300"/>
          </a:p>
          <a:p>
            <a:pPr indent="-438150" lvl="0" marL="457200" marR="0" rtl="0" algn="l">
              <a:lnSpc>
                <a:spcPct val="150000"/>
              </a:lnSpc>
              <a:spcBef>
                <a:spcPts val="0"/>
              </a:spcBef>
              <a:spcAft>
                <a:spcPts val="0"/>
              </a:spcAft>
              <a:buSzPts val="3300"/>
              <a:buAutoNum type="arabicPeriod"/>
            </a:pPr>
            <a:r>
              <a:rPr lang="en-CA" sz="3300"/>
              <a:t>Department-wide + unit-specific action plans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a60e76b957_0_51"/>
          <p:cNvSpPr txBox="1"/>
          <p:nvPr>
            <p:ph type="title"/>
          </p:nvPr>
        </p:nvSpPr>
        <p:spPr>
          <a:xfrm>
            <a:off x="402696" y="634944"/>
            <a:ext cx="11257200" cy="7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2800"/>
              <a:buFont typeface="Arial"/>
              <a:buNone/>
            </a:pPr>
            <a:r>
              <a:rPr lang="en-CA"/>
              <a:t>Addressing Anti-Black Racism in our Work</a:t>
            </a:r>
            <a:endParaRPr/>
          </a:p>
        </p:txBody>
      </p:sp>
      <p:sp>
        <p:nvSpPr>
          <p:cNvPr id="148" name="Google Shape;148;ga60e76b957_0_51"/>
          <p:cNvSpPr txBox="1"/>
          <p:nvPr>
            <p:ph idx="12" type="sldNum"/>
          </p:nvPr>
        </p:nvSpPr>
        <p:spPr>
          <a:xfrm>
            <a:off x="10834511" y="6155268"/>
            <a:ext cx="900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500"/>
              <a:buNone/>
            </a:pPr>
            <a:fld id="{00000000-1234-1234-1234-123412341234}" type="slidenum">
              <a:rPr lang="en-CA"/>
              <a:t>‹#›</a:t>
            </a:fld>
            <a:endParaRPr/>
          </a:p>
        </p:txBody>
      </p:sp>
      <p:sp>
        <p:nvSpPr>
          <p:cNvPr id="149" name="Google Shape;149;ga60e76b957_0_51"/>
          <p:cNvSpPr txBox="1"/>
          <p:nvPr>
            <p:ph idx="1" type="body"/>
          </p:nvPr>
        </p:nvSpPr>
        <p:spPr>
          <a:xfrm>
            <a:off x="752100" y="1368450"/>
            <a:ext cx="10862700" cy="4733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500"/>
              <a:buNone/>
            </a:pPr>
            <a:r>
              <a:rPr b="1" lang="en-CA" sz="2800">
                <a:solidFill>
                  <a:srgbClr val="222222"/>
                </a:solidFill>
                <a:latin typeface="Arial"/>
                <a:ea typeface="Arial"/>
                <a:cs typeface="Arial"/>
                <a:sym typeface="Arial"/>
              </a:rPr>
              <a:t>Our Strategy</a:t>
            </a:r>
            <a:endParaRPr b="1" sz="2800">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CA" sz="2000">
                <a:solidFill>
                  <a:srgbClr val="222222"/>
                </a:solidFill>
                <a:latin typeface="Arial"/>
                <a:ea typeface="Arial"/>
                <a:cs typeface="Arial"/>
                <a:sym typeface="Arial"/>
              </a:rPr>
              <a:t>Initial focus on full-time staff and building a shared understanding and language to begin the work of unpacking and addressing anti-black racism in our various sub-communities, policies and processes.</a:t>
            </a:r>
            <a:endParaRPr sz="2000">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100">
              <a:solidFill>
                <a:srgbClr val="222222"/>
              </a:solidFill>
              <a:latin typeface="Arial"/>
              <a:ea typeface="Arial"/>
              <a:cs typeface="Arial"/>
              <a:sym typeface="Arial"/>
            </a:endParaRPr>
          </a:p>
          <a:p>
            <a:pPr indent="-342900" lvl="1" marL="914400" rtl="0" algn="l">
              <a:lnSpc>
                <a:spcPct val="115000"/>
              </a:lnSpc>
              <a:spcBef>
                <a:spcPts val="0"/>
              </a:spcBef>
              <a:spcAft>
                <a:spcPts val="0"/>
              </a:spcAft>
              <a:buSzPts val="2000"/>
              <a:buChar char="○"/>
            </a:pPr>
            <a:r>
              <a:rPr b="1" lang="en-CA" sz="2000">
                <a:latin typeface="Arial"/>
                <a:ea typeface="Arial"/>
                <a:cs typeface="Arial"/>
                <a:sym typeface="Arial"/>
              </a:rPr>
              <a:t>Step 1 - September 2020: </a:t>
            </a:r>
            <a:r>
              <a:rPr lang="en-CA" sz="2000">
                <a:latin typeface="Arial"/>
                <a:ea typeface="Arial"/>
                <a:cs typeface="Arial"/>
                <a:sym typeface="Arial"/>
              </a:rPr>
              <a:t>Workshops with facilitator via Zoom, building a shared understanding, language and ability to identify anti-Black racism in our work</a:t>
            </a:r>
            <a:endParaRPr sz="2000">
              <a:latin typeface="Arial"/>
              <a:ea typeface="Arial"/>
              <a:cs typeface="Arial"/>
              <a:sym typeface="Arial"/>
            </a:endParaRPr>
          </a:p>
          <a:p>
            <a:pPr indent="-342900" lvl="1" marL="914400" rtl="0" algn="l">
              <a:lnSpc>
                <a:spcPct val="115000"/>
              </a:lnSpc>
              <a:spcBef>
                <a:spcPts val="1100"/>
              </a:spcBef>
              <a:spcAft>
                <a:spcPts val="0"/>
              </a:spcAft>
              <a:buSzPts val="2000"/>
              <a:buChar char="○"/>
            </a:pPr>
            <a:r>
              <a:rPr b="1" lang="en-CA" sz="2000">
                <a:latin typeface="Arial"/>
                <a:ea typeface="Arial"/>
                <a:cs typeface="Arial"/>
                <a:sym typeface="Arial"/>
              </a:rPr>
              <a:t>Step 2 - Fall 2020: </a:t>
            </a:r>
            <a:r>
              <a:rPr lang="en-CA" sz="2000">
                <a:latin typeface="Arial"/>
                <a:ea typeface="Arial"/>
                <a:cs typeface="Arial"/>
                <a:sym typeface="Arial"/>
              </a:rPr>
              <a:t>Staff teams work to identify issues and opportunities specific to our work areas</a:t>
            </a:r>
            <a:endParaRPr sz="2000">
              <a:latin typeface="Arial"/>
              <a:ea typeface="Arial"/>
              <a:cs typeface="Arial"/>
              <a:sym typeface="Arial"/>
            </a:endParaRPr>
          </a:p>
          <a:p>
            <a:pPr indent="-342900" lvl="1" marL="914400" rtl="0" algn="l">
              <a:lnSpc>
                <a:spcPct val="115000"/>
              </a:lnSpc>
              <a:spcBef>
                <a:spcPts val="1100"/>
              </a:spcBef>
              <a:spcAft>
                <a:spcPts val="1100"/>
              </a:spcAft>
              <a:buSzPts val="2000"/>
              <a:buChar char="○"/>
            </a:pPr>
            <a:r>
              <a:rPr b="1" lang="en-CA" sz="2000">
                <a:latin typeface="Arial"/>
                <a:ea typeface="Arial"/>
                <a:cs typeface="Arial"/>
                <a:sym typeface="Arial"/>
              </a:rPr>
              <a:t>Step 3 - Ongoing: </a:t>
            </a:r>
            <a:r>
              <a:rPr lang="en-CA" sz="2000">
                <a:latin typeface="Arial"/>
                <a:ea typeface="Arial"/>
                <a:cs typeface="Arial"/>
                <a:sym typeface="Arial"/>
              </a:rPr>
              <a:t>Integrate anti-racism, anti-oppressive approaches in our work - ongoing efforts and regular check-ins, progress assessments, etc. with supervisors and broader staff</a:t>
            </a:r>
            <a:endParaRPr sz="2000">
              <a:solidFill>
                <a:srgbClr val="22222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ad69a6cb69_0_139"/>
          <p:cNvSpPr txBox="1"/>
          <p:nvPr>
            <p:ph type="ctrTitle"/>
          </p:nvPr>
        </p:nvSpPr>
        <p:spPr>
          <a:xfrm>
            <a:off x="1011855" y="1547485"/>
            <a:ext cx="10485900" cy="4709400"/>
          </a:xfrm>
          <a:prstGeom prst="rect">
            <a:avLst/>
          </a:prstGeom>
          <a:noFill/>
          <a:ln>
            <a:noFill/>
          </a:ln>
        </p:spPr>
        <p:txBody>
          <a:bodyPr anchorCtr="0" anchor="t" bIns="45700" lIns="91425" spcFirstLastPara="1" rIns="91425" wrap="square" tIns="45700">
            <a:noAutofit/>
          </a:bodyPr>
          <a:lstStyle/>
          <a:p>
            <a:pPr indent="0" lvl="0" marL="0" rtl="0" algn="l">
              <a:lnSpc>
                <a:spcPct val="106250"/>
              </a:lnSpc>
              <a:spcBef>
                <a:spcPts val="0"/>
              </a:spcBef>
              <a:spcAft>
                <a:spcPts val="0"/>
              </a:spcAft>
              <a:buClr>
                <a:schemeClr val="dk1"/>
              </a:buClr>
              <a:buSzPts val="1100"/>
              <a:buFont typeface="Arial"/>
              <a:buNone/>
            </a:pPr>
            <a:r>
              <a:rPr lang="en-CA">
                <a:solidFill>
                  <a:schemeClr val="dk2"/>
                </a:solidFill>
              </a:rPr>
              <a:t>Staff Workshops</a:t>
            </a:r>
            <a:endParaRPr>
              <a:solidFill>
                <a:schemeClr val="dk2"/>
              </a:solidFill>
            </a:endParaRPr>
          </a:p>
          <a:p>
            <a:pPr indent="0" lvl="0" marL="0" rtl="0" algn="l">
              <a:lnSpc>
                <a:spcPct val="106250"/>
              </a:lnSpc>
              <a:spcBef>
                <a:spcPts val="0"/>
              </a:spcBef>
              <a:spcAft>
                <a:spcPts val="0"/>
              </a:spcAft>
              <a:buClr>
                <a:schemeClr val="dk2"/>
              </a:buClr>
              <a:buSzPts val="4800"/>
              <a:buFont typeface="Arial"/>
              <a:buNone/>
            </a:pPr>
            <a:r>
              <a:t/>
            </a:r>
            <a:endParaRPr>
              <a:solidFill>
                <a:schemeClr val="dk2"/>
              </a:solidFill>
            </a:endParaRPr>
          </a:p>
        </p:txBody>
      </p:sp>
      <p:sp>
        <p:nvSpPr>
          <p:cNvPr id="155" name="Google Shape;155;gad69a6cb69_0_139"/>
          <p:cNvSpPr txBox="1"/>
          <p:nvPr>
            <p:ph idx="12" type="sldNum"/>
          </p:nvPr>
        </p:nvSpPr>
        <p:spPr>
          <a:xfrm>
            <a:off x="10834511" y="6155268"/>
            <a:ext cx="900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CA"/>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ad69a6cb69_0_117"/>
          <p:cNvSpPr txBox="1"/>
          <p:nvPr>
            <p:ph type="title"/>
          </p:nvPr>
        </p:nvSpPr>
        <p:spPr>
          <a:xfrm>
            <a:off x="402696" y="634944"/>
            <a:ext cx="11257200" cy="733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2800"/>
              <a:buFont typeface="Arial"/>
              <a:buNone/>
            </a:pPr>
            <a:r>
              <a:rPr lang="en-CA"/>
              <a:t>Anti-Black Racism Workshops: Yamikani Msosa</a:t>
            </a:r>
            <a:endParaRPr/>
          </a:p>
        </p:txBody>
      </p:sp>
      <p:sp>
        <p:nvSpPr>
          <p:cNvPr id="161" name="Google Shape;161;gad69a6cb69_0_117"/>
          <p:cNvSpPr txBox="1"/>
          <p:nvPr>
            <p:ph idx="12" type="sldNum"/>
          </p:nvPr>
        </p:nvSpPr>
        <p:spPr>
          <a:xfrm>
            <a:off x="10834511" y="6155268"/>
            <a:ext cx="900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500"/>
              <a:buNone/>
            </a:pPr>
            <a:fld id="{00000000-1234-1234-1234-123412341234}" type="slidenum">
              <a:rPr lang="en-CA"/>
              <a:t>‹#›</a:t>
            </a:fld>
            <a:endParaRPr/>
          </a:p>
        </p:txBody>
      </p:sp>
      <p:pic>
        <p:nvPicPr>
          <p:cNvPr id="162" name="Google Shape;162;gad69a6cb69_0_117"/>
          <p:cNvPicPr preferRelativeResize="0"/>
          <p:nvPr/>
        </p:nvPicPr>
        <p:blipFill>
          <a:blip r:embed="rId3">
            <a:alphaModFix/>
          </a:blip>
          <a:stretch>
            <a:fillRect/>
          </a:stretch>
        </p:blipFill>
        <p:spPr>
          <a:xfrm>
            <a:off x="6071750" y="1681174"/>
            <a:ext cx="5713850" cy="3555075"/>
          </a:xfrm>
          <a:prstGeom prst="rect">
            <a:avLst/>
          </a:prstGeom>
          <a:noFill/>
          <a:ln>
            <a:noFill/>
          </a:ln>
        </p:spPr>
      </p:pic>
      <p:sp>
        <p:nvSpPr>
          <p:cNvPr id="163" name="Google Shape;163;gad69a6cb69_0_117"/>
          <p:cNvSpPr txBox="1"/>
          <p:nvPr/>
        </p:nvSpPr>
        <p:spPr>
          <a:xfrm>
            <a:off x="371250" y="1788350"/>
            <a:ext cx="5442300" cy="3335100"/>
          </a:xfrm>
          <a:prstGeom prst="rect">
            <a:avLst/>
          </a:prstGeom>
          <a:noFill/>
          <a:ln>
            <a:noFill/>
          </a:ln>
        </p:spPr>
        <p:txBody>
          <a:bodyPr anchorCtr="0" anchor="t" bIns="34275" lIns="68575" spcFirstLastPara="1" rIns="68575" wrap="square" tIns="34275">
            <a:noAutofit/>
          </a:bodyPr>
          <a:lstStyle/>
          <a:p>
            <a:pPr indent="0" lvl="0" marL="0" rtl="0" algn="just">
              <a:lnSpc>
                <a:spcPct val="115000"/>
              </a:lnSpc>
              <a:spcBef>
                <a:spcPts val="0"/>
              </a:spcBef>
              <a:spcAft>
                <a:spcPts val="0"/>
              </a:spcAft>
              <a:buNone/>
            </a:pPr>
            <a:r>
              <a:rPr b="1" lang="en-CA" sz="2100">
                <a:solidFill>
                  <a:srgbClr val="222222"/>
                </a:solidFill>
              </a:rPr>
              <a:t>Our Facilitator</a:t>
            </a:r>
            <a:endParaRPr b="1" sz="2100">
              <a:solidFill>
                <a:srgbClr val="222222"/>
              </a:solidFill>
            </a:endParaRPr>
          </a:p>
          <a:p>
            <a:pPr indent="0" lvl="0" marL="0" rtl="0" algn="l">
              <a:lnSpc>
                <a:spcPct val="115000"/>
              </a:lnSpc>
              <a:spcBef>
                <a:spcPts val="0"/>
              </a:spcBef>
              <a:spcAft>
                <a:spcPts val="0"/>
              </a:spcAft>
              <a:buNone/>
            </a:pPr>
            <a:r>
              <a:rPr lang="en-CA" sz="1700">
                <a:solidFill>
                  <a:srgbClr val="222222"/>
                </a:solidFill>
              </a:rPr>
              <a:t>Yamikani Msosa (ze/hir) is a facilitator who works with organizations and communities, and movements. Yamikani is committed to a practice of anti-oppression, equity, diversity and inclusion using popular culture, creative facilitation, emergent strategy and digital engagement. Ze completed hir Master’s degree in Women and Gender Studies at Carleton University and Certificate from Michigan State University on Equity, Diversity and Inclusion and Organizational Change.</a:t>
            </a:r>
            <a:endParaRPr sz="1700">
              <a:solidFill>
                <a:srgbClr val="222222"/>
              </a:solidFill>
            </a:endParaRPr>
          </a:p>
          <a:p>
            <a:pPr indent="0" lvl="0" marL="0" rtl="0" algn="l">
              <a:lnSpc>
                <a:spcPct val="115000"/>
              </a:lnSpc>
              <a:spcBef>
                <a:spcPts val="0"/>
              </a:spcBef>
              <a:spcAft>
                <a:spcPts val="0"/>
              </a:spcAft>
              <a:buNone/>
            </a:pPr>
            <a:r>
              <a:t/>
            </a:r>
            <a:endParaRPr sz="1700">
              <a:solidFill>
                <a:srgbClr val="222222"/>
              </a:solidFill>
            </a:endParaRPr>
          </a:p>
          <a:p>
            <a:pPr indent="0" lvl="0" marL="0" rtl="0" algn="ctr">
              <a:spcBef>
                <a:spcPts val="0"/>
              </a:spcBef>
              <a:spcAft>
                <a:spcPts val="0"/>
              </a:spcAft>
              <a:buClr>
                <a:schemeClr val="dk1"/>
              </a:buClr>
              <a:buSzPts val="1100"/>
              <a:buFont typeface="Arial"/>
              <a:buNone/>
            </a:pPr>
            <a:r>
              <a:rPr lang="en-CA" sz="2100" u="sng">
                <a:solidFill>
                  <a:schemeClr val="hlink"/>
                </a:solidFill>
                <a:hlinkClick r:id="rId4"/>
              </a:rPr>
              <a:t>yamimsosa.com</a:t>
            </a:r>
            <a:endParaRPr>
              <a:solidFill>
                <a:srgbClr val="22222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yersonUniversity_MasterTemplate v1">
  <a:themeElements>
    <a:clrScheme name="Ryerson University">
      <a:dk1>
        <a:srgbClr val="000000"/>
      </a:dk1>
      <a:lt1>
        <a:srgbClr val="FFFFFF"/>
      </a:lt1>
      <a:dk2>
        <a:srgbClr val="004C9B"/>
      </a:dk2>
      <a:lt2>
        <a:srgbClr val="FFDC00"/>
      </a:lt2>
      <a:accent1>
        <a:srgbClr val="011E5E"/>
      </a:accent1>
      <a:accent2>
        <a:srgbClr val="1297EB"/>
      </a:accent2>
      <a:accent3>
        <a:srgbClr val="4CB4F1"/>
      </a:accent3>
      <a:accent4>
        <a:srgbClr val="FD9208"/>
      </a:accent4>
      <a:accent5>
        <a:srgbClr val="FEBC0D"/>
      </a:accent5>
      <a:accent6>
        <a:srgbClr val="FFEE0A"/>
      </a:accent6>
      <a:hlink>
        <a:srgbClr val="878787"/>
      </a:hlink>
      <a:folHlink>
        <a:srgbClr val="D0D0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2017-11-21T17:24:59Z</dcterms:created>
  <dc:creator>userid</dc:creator>
</cp:coreProperties>
</file>